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158"/>
  </p:notesMasterIdLst>
  <p:handoutMasterIdLst>
    <p:handoutMasterId r:id="rId159"/>
  </p:handoutMasterIdLst>
  <p:sldIdLst>
    <p:sldId id="262" r:id="rId3"/>
    <p:sldId id="263" r:id="rId4"/>
    <p:sldId id="265" r:id="rId5"/>
    <p:sldId id="406" r:id="rId6"/>
    <p:sldId id="413" r:id="rId7"/>
    <p:sldId id="266" r:id="rId8"/>
    <p:sldId id="414" r:id="rId9"/>
    <p:sldId id="267" r:id="rId10"/>
    <p:sldId id="273" r:id="rId11"/>
    <p:sldId id="272" r:id="rId12"/>
    <p:sldId id="271" r:id="rId13"/>
    <p:sldId id="275" r:id="rId14"/>
    <p:sldId id="416" r:id="rId15"/>
    <p:sldId id="417" r:id="rId16"/>
    <p:sldId id="418" r:id="rId17"/>
    <p:sldId id="419" r:id="rId18"/>
    <p:sldId id="420" r:id="rId19"/>
    <p:sldId id="415" r:id="rId20"/>
    <p:sldId id="269" r:id="rId21"/>
    <p:sldId id="383" r:id="rId22"/>
    <p:sldId id="284" r:id="rId23"/>
    <p:sldId id="285" r:id="rId24"/>
    <p:sldId id="402" r:id="rId25"/>
    <p:sldId id="401" r:id="rId26"/>
    <p:sldId id="421" r:id="rId27"/>
    <p:sldId id="423" r:id="rId28"/>
    <p:sldId id="422" r:id="rId29"/>
    <p:sldId id="288" r:id="rId30"/>
    <p:sldId id="289" r:id="rId31"/>
    <p:sldId id="314" r:id="rId32"/>
    <p:sldId id="315" r:id="rId33"/>
    <p:sldId id="316" r:id="rId34"/>
    <p:sldId id="317" r:id="rId35"/>
    <p:sldId id="318" r:id="rId36"/>
    <p:sldId id="319" r:id="rId37"/>
    <p:sldId id="320" r:id="rId38"/>
    <p:sldId id="321" r:id="rId39"/>
    <p:sldId id="322" r:id="rId40"/>
    <p:sldId id="323" r:id="rId41"/>
    <p:sldId id="325" r:id="rId42"/>
    <p:sldId id="283" r:id="rId43"/>
    <p:sldId id="290" r:id="rId44"/>
    <p:sldId id="291" r:id="rId45"/>
    <p:sldId id="292" r:id="rId46"/>
    <p:sldId id="293" r:id="rId47"/>
    <p:sldId id="294" r:id="rId48"/>
    <p:sldId id="295" r:id="rId49"/>
    <p:sldId id="296" r:id="rId50"/>
    <p:sldId id="297" r:id="rId51"/>
    <p:sldId id="298" r:id="rId52"/>
    <p:sldId id="299" r:id="rId53"/>
    <p:sldId id="336" r:id="rId54"/>
    <p:sldId id="337" r:id="rId55"/>
    <p:sldId id="300" r:id="rId56"/>
    <p:sldId id="301" r:id="rId57"/>
    <p:sldId id="328" r:id="rId58"/>
    <p:sldId id="329" r:id="rId59"/>
    <p:sldId id="302" r:id="rId60"/>
    <p:sldId id="303" r:id="rId61"/>
    <p:sldId id="304" r:id="rId62"/>
    <p:sldId id="335" r:id="rId63"/>
    <p:sldId id="330" r:id="rId64"/>
    <p:sldId id="333" r:id="rId65"/>
    <p:sldId id="332" r:id="rId66"/>
    <p:sldId id="338" r:id="rId67"/>
    <p:sldId id="305" r:id="rId68"/>
    <p:sldId id="306" r:id="rId69"/>
    <p:sldId id="307" r:id="rId70"/>
    <p:sldId id="308" r:id="rId71"/>
    <p:sldId id="309" r:id="rId72"/>
    <p:sldId id="334" r:id="rId73"/>
    <p:sldId id="313" r:id="rId74"/>
    <p:sldId id="312" r:id="rId75"/>
    <p:sldId id="311" r:id="rId76"/>
    <p:sldId id="310" r:id="rId77"/>
    <p:sldId id="339" r:id="rId78"/>
    <p:sldId id="340" r:id="rId79"/>
    <p:sldId id="342" r:id="rId80"/>
    <p:sldId id="344" r:id="rId81"/>
    <p:sldId id="343" r:id="rId82"/>
    <p:sldId id="345" r:id="rId83"/>
    <p:sldId id="347" r:id="rId84"/>
    <p:sldId id="349" r:id="rId85"/>
    <p:sldId id="350" r:id="rId86"/>
    <p:sldId id="348" r:id="rId87"/>
    <p:sldId id="444" r:id="rId88"/>
    <p:sldId id="445" r:id="rId89"/>
    <p:sldId id="446" r:id="rId90"/>
    <p:sldId id="447" r:id="rId91"/>
    <p:sldId id="448" r:id="rId92"/>
    <p:sldId id="449" r:id="rId93"/>
    <p:sldId id="450" r:id="rId94"/>
    <p:sldId id="451" r:id="rId95"/>
    <p:sldId id="452" r:id="rId96"/>
    <p:sldId id="453" r:id="rId97"/>
    <p:sldId id="454" r:id="rId98"/>
    <p:sldId id="424" r:id="rId99"/>
    <p:sldId id="356" r:id="rId100"/>
    <p:sldId id="357" r:id="rId101"/>
    <p:sldId id="425" r:id="rId102"/>
    <p:sldId id="359" r:id="rId103"/>
    <p:sldId id="430" r:id="rId104"/>
    <p:sldId id="429" r:id="rId105"/>
    <p:sldId id="431" r:id="rId106"/>
    <p:sldId id="432" r:id="rId107"/>
    <p:sldId id="433" r:id="rId108"/>
    <p:sldId id="428" r:id="rId109"/>
    <p:sldId id="361" r:id="rId110"/>
    <p:sldId id="360" r:id="rId111"/>
    <p:sldId id="362" r:id="rId112"/>
    <p:sldId id="363" r:id="rId113"/>
    <p:sldId id="365" r:id="rId114"/>
    <p:sldId id="437" r:id="rId115"/>
    <p:sldId id="439" r:id="rId116"/>
    <p:sldId id="440" r:id="rId117"/>
    <p:sldId id="436" r:id="rId118"/>
    <p:sldId id="441" r:id="rId119"/>
    <p:sldId id="442" r:id="rId120"/>
    <p:sldId id="434" r:id="rId121"/>
    <p:sldId id="435" r:id="rId122"/>
    <p:sldId id="364" r:id="rId123"/>
    <p:sldId id="384" r:id="rId124"/>
    <p:sldId id="367" r:id="rId125"/>
    <p:sldId id="368" r:id="rId126"/>
    <p:sldId id="369" r:id="rId127"/>
    <p:sldId id="371" r:id="rId128"/>
    <p:sldId id="370" r:id="rId129"/>
    <p:sldId id="407" r:id="rId130"/>
    <p:sldId id="443" r:id="rId131"/>
    <p:sldId id="382" r:id="rId132"/>
    <p:sldId id="372" r:id="rId133"/>
    <p:sldId id="373" r:id="rId134"/>
    <p:sldId id="374" r:id="rId135"/>
    <p:sldId id="375" r:id="rId136"/>
    <p:sldId id="378" r:id="rId137"/>
    <p:sldId id="377" r:id="rId138"/>
    <p:sldId id="376" r:id="rId139"/>
    <p:sldId id="379" r:id="rId140"/>
    <p:sldId id="389" r:id="rId141"/>
    <p:sldId id="388" r:id="rId142"/>
    <p:sldId id="387" r:id="rId143"/>
    <p:sldId id="390" r:id="rId144"/>
    <p:sldId id="391" r:id="rId145"/>
    <p:sldId id="392" r:id="rId146"/>
    <p:sldId id="393" r:id="rId147"/>
    <p:sldId id="403" r:id="rId148"/>
    <p:sldId id="404" r:id="rId149"/>
    <p:sldId id="405" r:id="rId150"/>
    <p:sldId id="394" r:id="rId151"/>
    <p:sldId id="398" r:id="rId152"/>
    <p:sldId id="397" r:id="rId153"/>
    <p:sldId id="396" r:id="rId154"/>
    <p:sldId id="395" r:id="rId155"/>
    <p:sldId id="351" r:id="rId156"/>
    <p:sldId id="399" r:id="rId15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8DB0"/>
    <a:srgbClr val="2F4D5D"/>
    <a:srgbClr val="DCE7F0"/>
    <a:srgbClr val="005E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6" autoAdjust="0"/>
    <p:restoredTop sz="94652"/>
  </p:normalViewPr>
  <p:slideViewPr>
    <p:cSldViewPr snapToGrid="0" snapToObjects="1">
      <p:cViewPr varScale="1">
        <p:scale>
          <a:sx n="115" d="100"/>
          <a:sy n="115" d="100"/>
        </p:scale>
        <p:origin x="1771" y="43"/>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6-2-2019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6-2-2019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tekststijl van het model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smtClean="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smtClean="0"/>
              <a:t>Click icon to add picture</a:t>
            </a:r>
            <a:endParaRPr lang="nl-NL"/>
          </a:p>
        </p:txBody>
      </p:sp>
    </p:spTree>
    <p:extLst>
      <p:ext uri="{BB962C8B-B14F-4D97-AF65-F5344CB8AC3E}">
        <p14:creationId xmlns:p14="http://schemas.microsoft.com/office/powerpoint/2010/main" val="1128617704"/>
      </p:ext>
    </p:extLst>
  </p:cSld>
  <p:clrMapOvr>
    <a:masterClrMapping/>
  </p:clrMapOvr>
  <p:extLst mod="1">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smtClean="0"/>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smtClean="0"/>
              <a:t>Klik om de stijl te bewerken</a:t>
            </a:r>
            <a:endParaRPr lang="nl-NL" dirty="0"/>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854EFD0A-6815-452D-9AA7-CA9308993F64}"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smtClean="0"/>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smtClean="0"/>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BB8702DF-EC07-43AF-889E-7B36E5F75886}"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smtClean="0"/>
              <a:t>Klik om de stijl te bewerken</a:t>
            </a:r>
            <a:endParaRPr lang="nl-NL" dirty="0"/>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smtClean="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ijdelijke aanduiding voor datum 3"/>
          <p:cNvSpPr>
            <a:spLocks noGrp="1"/>
          </p:cNvSpPr>
          <p:nvPr>
            <p:ph type="dt" sz="half" idx="10"/>
          </p:nvPr>
        </p:nvSpPr>
        <p:spPr/>
        <p:txBody>
          <a:bodyPr/>
          <a:lstStyle/>
          <a:p>
            <a:fld id="{C72089BF-4A09-4781-9B93-B882EE1B89DE}" type="datetime1">
              <a:rPr lang="nl-BE" smtClean="0"/>
              <a:t>6/02/2019</a:t>
            </a:fld>
            <a:endParaRPr lang="nl-NL"/>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90777D66-AF9E-4304-B64F-AE2309BA0546}"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smtClean="0"/>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smtClean="0"/>
              <a:t>Click icon to add picture</a:t>
            </a:r>
            <a:endParaRPr lang="nl-NL"/>
          </a:p>
        </p:txBody>
      </p:sp>
    </p:spTree>
    <p:extLst>
      <p:ext uri="{BB962C8B-B14F-4D97-AF65-F5344CB8AC3E}">
        <p14:creationId xmlns:p14="http://schemas.microsoft.com/office/powerpoint/2010/main" val="952148524"/>
      </p:ext>
    </p:extLst>
  </p:cSld>
  <p:clrMapOvr>
    <a:masterClrMapping/>
  </p:clrMapOvr>
  <p:extLst mod="1">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smtClean="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Tijdelijke aanduiding voor datum 3"/>
          <p:cNvSpPr>
            <a:spLocks noGrp="1"/>
          </p:cNvSpPr>
          <p:nvPr>
            <p:ph type="dt" sz="half" idx="10"/>
          </p:nvPr>
        </p:nvSpPr>
        <p:spPr/>
        <p:txBody>
          <a:bodyPr/>
          <a:lstStyle/>
          <a:p>
            <a:fld id="{8324F267-79B2-4FB1-A1D2-F50D25911523}"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smtClean="0"/>
              <a:t>Click icon to add picture</a:t>
            </a:r>
            <a:endParaRPr lang="nl-NL"/>
          </a:p>
        </p:txBody>
      </p:sp>
    </p:spTree>
  </p:cSld>
  <p:clrMapOvr>
    <a:masterClrMapping/>
  </p:clrMapOvr>
  <p:extLst mod="1">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C427562D-854E-461C-A2D2-33A5EADD8BD2}" type="datetime1">
              <a:rPr lang="nl-BE" smtClean="0"/>
              <a:t>6/02/2019</a:t>
            </a:fld>
            <a:endParaRPr lang="nl-NL"/>
          </a:p>
        </p:txBody>
      </p:sp>
      <p:sp>
        <p:nvSpPr>
          <p:cNvPr id="6" name="Tijdelijke aanduiding voor voettekst 5"/>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7" name="Tijdelijke aanduiding voor datum 6"/>
          <p:cNvSpPr>
            <a:spLocks noGrp="1"/>
          </p:cNvSpPr>
          <p:nvPr>
            <p:ph type="dt" sz="half" idx="10"/>
          </p:nvPr>
        </p:nvSpPr>
        <p:spPr/>
        <p:txBody>
          <a:bodyPr/>
          <a:lstStyle/>
          <a:p>
            <a:fld id="{0FFE428D-0A39-4CE4-B5A0-D0FD8B4EB99E}" type="datetime1">
              <a:rPr lang="nl-BE" smtClean="0"/>
              <a:t>6/02/2019</a:t>
            </a:fld>
            <a:endParaRPr lang="nl-NL" dirty="0"/>
          </a:p>
        </p:txBody>
      </p:sp>
      <p:sp>
        <p:nvSpPr>
          <p:cNvPr id="8" name="Tijdelijke aanduiding voor voettekst 7"/>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smtClean="0"/>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BE77CA60-7DB6-4096-981C-C3EBEFD881E2}" type="datetime1">
              <a:rPr lang="nl-BE" smtClean="0"/>
              <a:t>6/02/2019</a:t>
            </a:fld>
            <a:endParaRPr lang="nl-NL"/>
          </a:p>
        </p:txBody>
      </p:sp>
      <p:sp>
        <p:nvSpPr>
          <p:cNvPr id="4" name="Tijdelijke aanduiding voor voettekst 3"/>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smtClean="0"/>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85B7919-98E2-49C8-AB3D-244C8A9275F7}" type="datetime1">
              <a:rPr lang="nl-BE" smtClean="0"/>
              <a:t>6/02/2019</a:t>
            </a:fld>
            <a:endParaRPr lang="nl-NL"/>
          </a:p>
        </p:txBody>
      </p:sp>
      <p:sp>
        <p:nvSpPr>
          <p:cNvPr id="3" name="Tijdelijke aanduiding voor voettekst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smtClean="0"/>
              <a:t>Click to edit Master title style</a:t>
            </a:r>
            <a:endParaRPr lang="nl-NL" dirty="0"/>
          </a:p>
        </p:txBody>
      </p:sp>
      <p:sp>
        <p:nvSpPr>
          <p:cNvPr id="4" name="Tijdelijke aanduiding voor datum 3"/>
          <p:cNvSpPr>
            <a:spLocks noGrp="1"/>
          </p:cNvSpPr>
          <p:nvPr>
            <p:ph type="dt" sz="half" idx="10"/>
          </p:nvPr>
        </p:nvSpPr>
        <p:spPr/>
        <p:txBody>
          <a:bodyPr/>
          <a:lstStyle/>
          <a:p>
            <a:fld id="{308B815C-BAA7-4D0A-BDFB-873AD4FC973D}" type="datetime1">
              <a:rPr lang="nl-BE" smtClean="0"/>
              <a:t>6/02/2019</a:t>
            </a:fld>
            <a:endParaRPr lang="nl-NL" dirty="0"/>
          </a:p>
        </p:txBody>
      </p:sp>
      <p:sp>
        <p:nvSpPr>
          <p:cNvPr id="5" name="Tijdelijke aanduiding voor voettekst 4"/>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CBF74048-FECB-4ED7-BB41-93985ECD2C7E}" type="datetime1">
              <a:rPr lang="nl-BE" smtClean="0"/>
              <a:t>6/02/2019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KU Leuven, Department of Microbiology &amp; Immunology, Lab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smtClean="0"/>
              <a:t>Titelstijl van model bewerken</a:t>
            </a:r>
            <a:endParaRPr lang="nl-NL" dirty="0"/>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80612420-389A-4BE9-88FD-75277E3C5C74}" type="datetime1">
              <a:rPr lang="nl-BE" smtClean="0"/>
              <a:t>6/02/2019</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en-US" smtClean="0"/>
              <a:t>KU Leuven, Department of Microbiology &amp; Immunology, Lab of Microbial Systems Biology</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4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4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ramellose.github.io/networktutorials/workshop_MDA.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t>Analysis of microbial networks</a:t>
            </a:r>
            <a:r>
              <a:rPr lang="en-US" dirty="0" smtClean="0"/>
              <a:t/>
            </a:r>
            <a:br>
              <a:rPr lang="en-US" dirty="0" smtClean="0"/>
            </a:br>
            <a:r>
              <a:rPr lang="en-US" dirty="0" smtClean="0"/>
              <a:t/>
            </a:r>
            <a:br>
              <a:rPr lang="en-US" dirty="0" smtClean="0"/>
            </a:br>
            <a:endParaRPr lang="en-US" sz="3600" dirty="0"/>
          </a:p>
        </p:txBody>
      </p:sp>
      <p:sp>
        <p:nvSpPr>
          <p:cNvPr id="7" name="Rectangle 6"/>
          <p:cNvSpPr/>
          <p:nvPr/>
        </p:nvSpPr>
        <p:spPr>
          <a:xfrm>
            <a:off x="6828183" y="0"/>
            <a:ext cx="6238460" cy="6997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p:cNvSpPr>
            <a:spLocks noGrp="1"/>
          </p:cNvSpPr>
          <p:nvPr>
            <p:ph type="pic" sz="quarter" idx="10"/>
          </p:nvPr>
        </p:nvSpPr>
        <p:spPr/>
      </p:sp>
      <p:sp>
        <p:nvSpPr>
          <p:cNvPr id="5" name="Text Box 4"/>
          <p:cNvSpPr txBox="1">
            <a:spLocks noChangeArrowheads="1"/>
          </p:cNvSpPr>
          <p:nvPr/>
        </p:nvSpPr>
        <p:spPr bwMode="auto">
          <a:xfrm>
            <a:off x="8805455" y="4826443"/>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Guidi</a:t>
            </a:r>
            <a:r>
              <a:rPr lang="en-IN" altLang="en-US" dirty="0" smtClean="0"/>
              <a:t> </a:t>
            </a:r>
            <a:r>
              <a:rPr lang="en-GB" altLang="zh-CN" i="1" dirty="0">
                <a:ea typeface="宋体" panose="02010600030101010101" pitchFamily="2" charset="-122"/>
              </a:rPr>
              <a:t>et al. </a:t>
            </a:r>
            <a:r>
              <a:rPr lang="en-GB" altLang="zh-CN" dirty="0">
                <a:ea typeface="宋体" panose="02010600030101010101" pitchFamily="2" charset="-122"/>
              </a:rPr>
              <a:t>Nature</a:t>
            </a:r>
            <a:r>
              <a:rPr lang="en-GB" altLang="zh-CN" i="1" dirty="0">
                <a:ea typeface="宋体" panose="02010600030101010101" pitchFamily="2" charset="-122"/>
              </a:rPr>
              <a:t> </a:t>
            </a:r>
            <a:r>
              <a:rPr lang="en-GB" altLang="zh-CN" dirty="0" smtClean="0">
                <a:ea typeface="宋体" panose="02010600030101010101" pitchFamily="2" charset="-122"/>
              </a:rPr>
              <a:t>2016</a:t>
            </a:r>
            <a:endParaRPr lang="en-US" altLang="en-US" dirty="0"/>
          </a:p>
        </p:txBody>
      </p:sp>
      <p:pic>
        <p:nvPicPr>
          <p:cNvPr id="6" name="Picture 5" descr="nature16942-f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835" y="438845"/>
            <a:ext cx="4721086" cy="4100508"/>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7"/>
          <p:cNvSpPr>
            <a:spLocks noGrp="1"/>
          </p:cNvSpPr>
          <p:nvPr>
            <p:ph type="subTitle" idx="1"/>
          </p:nvPr>
        </p:nvSpPr>
        <p:spPr/>
        <p:txBody>
          <a:bodyPr/>
          <a:lstStyle/>
          <a:p>
            <a:endParaRPr lang="en-US"/>
          </a:p>
        </p:txBody>
      </p:sp>
      <p:sp>
        <p:nvSpPr>
          <p:cNvPr id="9" name="Ondertitel 8"/>
          <p:cNvSpPr txBox="1">
            <a:spLocks/>
          </p:cNvSpPr>
          <p:nvPr/>
        </p:nvSpPr>
        <p:spPr>
          <a:xfrm>
            <a:off x="575999" y="5392801"/>
            <a:ext cx="6096524" cy="1163712"/>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a:buNone/>
              <a:defRPr sz="2400" kern="1200" baseline="0">
                <a:solidFill>
                  <a:schemeClr val="tx1"/>
                </a:solidFill>
                <a:latin typeface="Arial" charset="0"/>
                <a:ea typeface="+mn-ea"/>
                <a:cs typeface="+mn-cs"/>
              </a:defRPr>
            </a:lvl1pPr>
            <a:lvl2pPr marL="457200" indent="0" algn="ctr" defTabSz="914400" rtl="0" eaLnBrk="1" latinLnBrk="0" hangingPunct="1">
              <a:lnSpc>
                <a:spcPct val="100000"/>
              </a:lnSpc>
              <a:spcBef>
                <a:spcPts val="500"/>
              </a:spcBef>
              <a:buFont typeface="Arial"/>
              <a:buNone/>
              <a:defRPr sz="2000" kern="1200" baseline="0">
                <a:solidFill>
                  <a:schemeClr val="tx1"/>
                </a:solidFill>
                <a:latin typeface="Arial" charset="0"/>
                <a:ea typeface="+mn-ea"/>
                <a:cs typeface="+mn-cs"/>
              </a:defRPr>
            </a:lvl2pPr>
            <a:lvl3pPr marL="914400" indent="0" algn="ctr" defTabSz="914400" rtl="0" eaLnBrk="1" latinLnBrk="0" hangingPunct="1">
              <a:lnSpc>
                <a:spcPct val="100000"/>
              </a:lnSpc>
              <a:spcBef>
                <a:spcPts val="500"/>
              </a:spcBef>
              <a:buFont typeface="Arial"/>
              <a:buNone/>
              <a:defRPr sz="1800" kern="1200" baseline="0">
                <a:solidFill>
                  <a:schemeClr val="tx1"/>
                </a:solidFill>
                <a:latin typeface="Arial" charset="0"/>
                <a:ea typeface="+mn-ea"/>
                <a:cs typeface="+mn-cs"/>
              </a:defRPr>
            </a:lvl3pPr>
            <a:lvl4pPr marL="13716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4pPr>
            <a:lvl5pPr marL="1828800" indent="0" algn="ctr" defTabSz="914400" rtl="0" eaLnBrk="1" latinLnBrk="0" hangingPunct="1">
              <a:lnSpc>
                <a:spcPct val="100000"/>
              </a:lnSpc>
              <a:spcBef>
                <a:spcPts val="500"/>
              </a:spcBef>
              <a:buFont typeface="Arial"/>
              <a:buNone/>
              <a:defRPr sz="1600" kern="1200" baseline="0">
                <a:solidFill>
                  <a:schemeClr val="tx1"/>
                </a:solidFill>
                <a:latin typeface="Arial" charset="0"/>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nl-NL" smtClean="0"/>
              <a:t>Lisa Röttjers</a:t>
            </a:r>
          </a:p>
          <a:p>
            <a:r>
              <a:rPr lang="nl-NL" smtClean="0"/>
              <a:t>Laboratory of Microbial Systems Biology</a:t>
            </a:r>
          </a:p>
          <a:p>
            <a:r>
              <a:rPr lang="nl-NL" smtClean="0"/>
              <a:t>REGA institute, KU Leuven</a:t>
            </a:r>
            <a:endParaRPr lang="nl-NL"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662" y="5410992"/>
            <a:ext cx="1143000" cy="1143000"/>
          </a:xfrm>
          <a:prstGeom prst="rect">
            <a:avLst/>
          </a:prstGeom>
        </p:spPr>
      </p:pic>
      <p:sp>
        <p:nvSpPr>
          <p:cNvPr id="11" name="TextBox 10"/>
          <p:cNvSpPr txBox="1"/>
          <p:nvPr/>
        </p:nvSpPr>
        <p:spPr>
          <a:xfrm>
            <a:off x="8883527" y="5797826"/>
            <a:ext cx="3087756" cy="369332"/>
          </a:xfrm>
          <a:prstGeom prst="rect">
            <a:avLst/>
          </a:prstGeom>
          <a:noFill/>
        </p:spPr>
        <p:txBody>
          <a:bodyPr wrap="square" rtlCol="0">
            <a:spAutoFit/>
          </a:bodyPr>
          <a:lstStyle/>
          <a:p>
            <a:r>
              <a:rPr lang="en-US" dirty="0" err="1" smtClean="0"/>
              <a:t>ramellose</a:t>
            </a:r>
            <a:r>
              <a:rPr lang="en-US" dirty="0" smtClean="0"/>
              <a:t>/</a:t>
            </a:r>
            <a:r>
              <a:rPr lang="en-US" dirty="0" err="1" smtClean="0"/>
              <a:t>networktutorials</a:t>
            </a:r>
            <a:endParaRPr lang="en-US" dirty="0"/>
          </a:p>
        </p:txBody>
      </p:sp>
    </p:spTree>
    <p:extLst>
      <p:ext uri="{BB962C8B-B14F-4D97-AF65-F5344CB8AC3E}">
        <p14:creationId xmlns:p14="http://schemas.microsoft.com/office/powerpoint/2010/main" val="21003979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Plot of degree vs betweenness centrality and degree vs closeness centrality. There is a strong correlation between degree and the other centralities. Albugo, Dioszegia and Comamonadaceae have high centralities. " title="Central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296" y="1119847"/>
            <a:ext cx="8243029" cy="47260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575999" y="1656000"/>
            <a:ext cx="2987155" cy="4464000"/>
          </a:xfrm>
        </p:spPr>
        <p:txBody>
          <a:bodyPr/>
          <a:lstStyle/>
          <a:p>
            <a:r>
              <a:rPr lang="en-US" dirty="0" smtClean="0"/>
              <a:t>Co-occurrence network</a:t>
            </a:r>
            <a:br>
              <a:rPr lang="en-US" dirty="0" smtClean="0"/>
            </a:br>
            <a:r>
              <a:rPr lang="en-US" dirty="0" smtClean="0"/>
              <a:t>(linear regression)</a:t>
            </a:r>
          </a:p>
          <a:p>
            <a:endParaRPr lang="en-US" dirty="0" smtClean="0"/>
          </a:p>
          <a:p>
            <a:r>
              <a:rPr lang="en-US" dirty="0" smtClean="0"/>
              <a:t>Tested edges by subsampling data</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p:cNvSpPr>
            <a:spLocks noGrp="1"/>
          </p:cNvSpPr>
          <p:nvPr>
            <p:ph type="title"/>
          </p:nvPr>
        </p:nvSpPr>
        <p:spPr/>
        <p:txBody>
          <a:bodyPr/>
          <a:lstStyle/>
          <a:p>
            <a:r>
              <a:rPr lang="en-US" dirty="0" err="1" smtClean="0"/>
              <a:t>Phyllosphere</a:t>
            </a:r>
            <a:r>
              <a:rPr lang="en-US" dirty="0" smtClean="0"/>
              <a:t> network</a:t>
            </a:r>
            <a:endParaRPr lang="en-US" dirty="0"/>
          </a:p>
        </p:txBody>
      </p:sp>
      <p:sp>
        <p:nvSpPr>
          <p:cNvPr id="6"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sp>
        <p:nvSpPr>
          <p:cNvPr id="10" name="Rectangle 9"/>
          <p:cNvSpPr/>
          <p:nvPr/>
        </p:nvSpPr>
        <p:spPr>
          <a:xfrm>
            <a:off x="7971183" y="1437861"/>
            <a:ext cx="248478" cy="98728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rot="5400000">
            <a:off x="9709702" y="2010947"/>
            <a:ext cx="248478" cy="18403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rot="5400000">
            <a:off x="9709702" y="4184303"/>
            <a:ext cx="248478" cy="18403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64229100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r>
              <a:rPr lang="en-US" dirty="0" smtClean="0"/>
              <a:t>Can be identified through centrality</a:t>
            </a:r>
          </a:p>
          <a:p>
            <a:pPr lvl="1"/>
            <a:r>
              <a:rPr lang="en-US" dirty="0" smtClean="0"/>
              <a:t>Degree</a:t>
            </a:r>
          </a:p>
          <a:p>
            <a:pPr lvl="1"/>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100</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7" name="Rectangle 6"/>
          <p:cNvSpPr/>
          <p:nvPr/>
        </p:nvSpPr>
        <p:spPr>
          <a:xfrm>
            <a:off x="934278" y="6257836"/>
            <a:ext cx="5015948" cy="600164"/>
          </a:xfrm>
          <a:prstGeom prst="rect">
            <a:avLst/>
          </a:prstGeom>
        </p:spPr>
        <p:txBody>
          <a:bodyPr wrap="square">
            <a:spAutoFit/>
          </a:bodyPr>
          <a:lstStyle/>
          <a:p>
            <a:r>
              <a:rPr lang="en-US" sz="1100" dirty="0" smtClean="0">
                <a:solidFill>
                  <a:schemeClr val="bg1"/>
                </a:solidFill>
              </a:rPr>
              <a:t>Fisher &amp;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pic>
        <p:nvPicPr>
          <p:cNvPr id="8" name="Picture 7" descr="Hub species, with high centrality values, are assumed to be keystones in this time series network. " title="Keystones"/>
          <p:cNvPicPr>
            <a:picLocks noChangeAspect="1"/>
          </p:cNvPicPr>
          <p:nvPr/>
        </p:nvPicPr>
        <p:blipFill rotWithShape="1">
          <a:blip r:embed="rId2">
            <a:extLst>
              <a:ext uri="{28A0092B-C50C-407E-A947-70E740481C1C}">
                <a14:useLocalDpi xmlns:a14="http://schemas.microsoft.com/office/drawing/2010/main" val="0"/>
              </a:ext>
            </a:extLst>
          </a:blip>
          <a:srcRect r="40358"/>
          <a:stretch/>
        </p:blipFill>
        <p:spPr>
          <a:xfrm>
            <a:off x="6266157" y="1960459"/>
            <a:ext cx="5481896" cy="2487919"/>
          </a:xfrm>
          <a:prstGeom prst="rect">
            <a:avLst/>
          </a:prstGeom>
        </p:spPr>
      </p:pic>
      <p:sp>
        <p:nvSpPr>
          <p:cNvPr id="6" name="Oval 5"/>
          <p:cNvSpPr/>
          <p:nvPr/>
        </p:nvSpPr>
        <p:spPr>
          <a:xfrm>
            <a:off x="7109791" y="1931505"/>
            <a:ext cx="360000" cy="3600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69826" y="1960459"/>
            <a:ext cx="360000" cy="3600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05650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r>
              <a:rPr lang="en-US" dirty="0" smtClean="0"/>
              <a:t>Can be identified through centrality</a:t>
            </a:r>
          </a:p>
          <a:p>
            <a:pPr lvl="1"/>
            <a:r>
              <a:rPr lang="en-US" dirty="0" smtClean="0"/>
              <a:t>Degree</a:t>
            </a:r>
          </a:p>
          <a:p>
            <a:pPr lvl="1"/>
            <a:endParaRPr lang="en-US" dirty="0"/>
          </a:p>
          <a:p>
            <a:r>
              <a:rPr lang="en-US" dirty="0" smtClean="0"/>
              <a:t>How reliable are networks as</a:t>
            </a:r>
            <a:br>
              <a:rPr lang="en-US" dirty="0" smtClean="0"/>
            </a:br>
            <a:r>
              <a:rPr lang="en-US" dirty="0" smtClean="0"/>
              <a:t>keystone indicators? </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101</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7" name="Rectangle 6"/>
          <p:cNvSpPr/>
          <p:nvPr/>
        </p:nvSpPr>
        <p:spPr>
          <a:xfrm>
            <a:off x="934278" y="6257836"/>
            <a:ext cx="5015948" cy="600164"/>
          </a:xfrm>
          <a:prstGeom prst="rect">
            <a:avLst/>
          </a:prstGeom>
        </p:spPr>
        <p:txBody>
          <a:bodyPr wrap="square">
            <a:spAutoFit/>
          </a:bodyPr>
          <a:lstStyle/>
          <a:p>
            <a:r>
              <a:rPr lang="en-US" sz="1100" dirty="0" smtClean="0">
                <a:solidFill>
                  <a:schemeClr val="bg1"/>
                </a:solidFill>
              </a:rPr>
              <a:t>Fisher &amp; Mehta. </a:t>
            </a:r>
            <a:r>
              <a:rPr lang="en-US" sz="1100" dirty="0">
                <a:solidFill>
                  <a:schemeClr val="bg1"/>
                </a:solidFill>
              </a:rPr>
              <a:t>(2014). Identifying keystone species in the human gut microbiome from </a:t>
            </a:r>
            <a:r>
              <a:rPr lang="en-US" sz="1100" dirty="0" err="1">
                <a:solidFill>
                  <a:schemeClr val="bg1"/>
                </a:solidFill>
              </a:rPr>
              <a:t>metagenomic</a:t>
            </a:r>
            <a:r>
              <a:rPr lang="en-US" sz="1100" dirty="0">
                <a:solidFill>
                  <a:schemeClr val="bg1"/>
                </a:solidFill>
              </a:rPr>
              <a:t> </a:t>
            </a:r>
            <a:r>
              <a:rPr lang="en-US" sz="1100" dirty="0" err="1">
                <a:solidFill>
                  <a:schemeClr val="bg1"/>
                </a:solidFill>
              </a:rPr>
              <a:t>timeseries</a:t>
            </a:r>
            <a:r>
              <a:rPr lang="en-US" sz="1100" dirty="0">
                <a:solidFill>
                  <a:schemeClr val="bg1"/>
                </a:solidFill>
              </a:rPr>
              <a:t> using sparse linear regression.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9</a:t>
            </a:r>
            <a:r>
              <a:rPr lang="en-US" sz="1100" dirty="0">
                <a:solidFill>
                  <a:schemeClr val="bg1"/>
                </a:solidFill>
              </a:rPr>
              <a:t>(7), e102451.</a:t>
            </a:r>
          </a:p>
        </p:txBody>
      </p:sp>
      <p:sp>
        <p:nvSpPr>
          <p:cNvPr id="6" name="Oval 5"/>
          <p:cNvSpPr/>
          <p:nvPr/>
        </p:nvSpPr>
        <p:spPr>
          <a:xfrm>
            <a:off x="7109791" y="1931505"/>
            <a:ext cx="360000" cy="3600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369826" y="1960459"/>
            <a:ext cx="360000" cy="36000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Hub species, with high centrality values, are assumed to be keystones in this time series network. " title="Keystones"/>
          <p:cNvPicPr>
            <a:picLocks noChangeAspect="1"/>
          </p:cNvPicPr>
          <p:nvPr/>
        </p:nvPicPr>
        <p:blipFill rotWithShape="1">
          <a:blip r:embed="rId2">
            <a:extLst>
              <a:ext uri="{28A0092B-C50C-407E-A947-70E740481C1C}">
                <a14:useLocalDpi xmlns:a14="http://schemas.microsoft.com/office/drawing/2010/main" val="0"/>
              </a:ext>
            </a:extLst>
          </a:blip>
          <a:srcRect r="40358"/>
          <a:stretch/>
        </p:blipFill>
        <p:spPr>
          <a:xfrm>
            <a:off x="6266157" y="1960459"/>
            <a:ext cx="5481896" cy="2487919"/>
          </a:xfrm>
          <a:prstGeom prst="rect">
            <a:avLst/>
          </a:prstGeom>
        </p:spPr>
      </p:pic>
    </p:spTree>
    <p:extLst>
      <p:ext uri="{BB962C8B-B14F-4D97-AF65-F5344CB8AC3E}">
        <p14:creationId xmlns:p14="http://schemas.microsoft.com/office/powerpoint/2010/main" val="8248601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430897"/>
            <a:ext cx="11041200" cy="4464000"/>
          </a:xfrm>
        </p:spPr>
        <p:txBody>
          <a:bodyPr/>
          <a:lstStyle/>
          <a:p>
            <a:r>
              <a:rPr lang="en-US" smtClean="0"/>
              <a:t>Known interaction </a:t>
            </a:r>
            <a:r>
              <a:rPr lang="en-US" dirty="0" smtClean="0"/>
              <a:t>network</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102</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7" name="Picture 6" descr="Known interaction network from an intensively studied coastal community. " title="Interactio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
        <p:nvSpPr>
          <p:cNvPr id="9" name="Rectangle 8"/>
          <p:cNvSpPr/>
          <p:nvPr/>
        </p:nvSpPr>
        <p:spPr>
          <a:xfrm>
            <a:off x="5555974" y="616226"/>
            <a:ext cx="7195930" cy="2401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4325" y="2908852"/>
            <a:ext cx="5279188" cy="3211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68654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Known interaction network from an intensively studied coastal community. " title="Interactio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sp>
        <p:nvSpPr>
          <p:cNvPr id="2" name="Content Placeholder 1"/>
          <p:cNvSpPr>
            <a:spLocks noGrp="1"/>
          </p:cNvSpPr>
          <p:nvPr>
            <p:ph idx="1"/>
          </p:nvPr>
        </p:nvSpPr>
        <p:spPr>
          <a:xfrm>
            <a:off x="576000" y="1430897"/>
            <a:ext cx="11041200" cy="4464000"/>
          </a:xfrm>
        </p:spPr>
        <p:txBody>
          <a:bodyPr/>
          <a:lstStyle/>
          <a:p>
            <a:r>
              <a:rPr lang="en-US" dirty="0"/>
              <a:t>Known interaction </a:t>
            </a:r>
            <a:r>
              <a:rPr lang="en-US" dirty="0" smtClean="0"/>
              <a:t>network</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103</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8" name="Picture 7" descr="Barplots demonstrating how many known interactions can be recovered with co-occurrence networks. Each barplot describes a different interaction type (non-trophic negative interaction, non-trophic positive interaction, trophic interaction). Especially trophic interactions are not recovered, but for all types fewer than half of known interactions are detected. " title="Recovered inter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
        <p:nvSpPr>
          <p:cNvPr id="9" name="Rectangle 8"/>
          <p:cNvSpPr/>
          <p:nvPr/>
        </p:nvSpPr>
        <p:spPr>
          <a:xfrm>
            <a:off x="5555974" y="616226"/>
            <a:ext cx="7195930" cy="2401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8566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Known interaction network from an intensively studied coastal community. " title="Interactio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pic>
        <p:nvPicPr>
          <p:cNvPr id="11" name="Picture 10" descr="Barplots demonstrating how many known interactions can be recovered with co-occurrence networks. Each barplot describes a different interaction type (non-trophic negative interaction, non-trophic positive interaction, trophic interaction). Especially trophic interactions are not recovered, but for all types fewer than half of known interactions are detected. " title="Recovered inter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
        <p:nvSpPr>
          <p:cNvPr id="2" name="Content Placeholder 1"/>
          <p:cNvSpPr>
            <a:spLocks noGrp="1"/>
          </p:cNvSpPr>
          <p:nvPr>
            <p:ph idx="1"/>
          </p:nvPr>
        </p:nvSpPr>
        <p:spPr>
          <a:xfrm>
            <a:off x="576000" y="1430897"/>
            <a:ext cx="11041200" cy="4464000"/>
          </a:xfrm>
        </p:spPr>
        <p:txBody>
          <a:bodyPr/>
          <a:lstStyle/>
          <a:p>
            <a:r>
              <a:rPr lang="en-US" dirty="0"/>
              <a:t>Known interaction </a:t>
            </a:r>
            <a:r>
              <a:rPr lang="en-US" dirty="0" smtClean="0"/>
              <a:t>network</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104</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sp>
        <p:nvSpPr>
          <p:cNvPr id="9" name="Rectangle 8"/>
          <p:cNvSpPr/>
          <p:nvPr/>
        </p:nvSpPr>
        <p:spPr>
          <a:xfrm>
            <a:off x="5555974" y="616226"/>
            <a:ext cx="7195930" cy="2401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68119">
            <a:off x="526773" y="2347063"/>
            <a:ext cx="2136913" cy="1249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Non-trophic interactions</a:t>
            </a:r>
            <a:endParaRPr lang="en-US" dirty="0"/>
          </a:p>
        </p:txBody>
      </p:sp>
    </p:spTree>
    <p:extLst>
      <p:ext uri="{BB962C8B-B14F-4D97-AF65-F5344CB8AC3E}">
        <p14:creationId xmlns:p14="http://schemas.microsoft.com/office/powerpoint/2010/main" val="13504673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Known interaction network from an intensively studied coastal community. " title="Interaction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pic>
        <p:nvPicPr>
          <p:cNvPr id="11" name="Picture 10" descr="Barplots demonstrating how many known interactions can be recovered with co-occurrence networks. Each barplot describes a different interaction type (non-trophic negative interaction, non-trophic positive interaction, trophic interaction). Especially trophic interactions are not recovered, but for all types fewer than half of known interactions are detected. " title="Recovered inter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
        <p:nvSpPr>
          <p:cNvPr id="2" name="Content Placeholder 1"/>
          <p:cNvSpPr>
            <a:spLocks noGrp="1"/>
          </p:cNvSpPr>
          <p:nvPr>
            <p:ph idx="1"/>
          </p:nvPr>
        </p:nvSpPr>
        <p:spPr>
          <a:xfrm>
            <a:off x="576000" y="1430897"/>
            <a:ext cx="11041200" cy="4464000"/>
          </a:xfrm>
        </p:spPr>
        <p:txBody>
          <a:bodyPr/>
          <a:lstStyle/>
          <a:p>
            <a:r>
              <a:rPr lang="en-US" dirty="0"/>
              <a:t>Known interaction </a:t>
            </a:r>
            <a:r>
              <a:rPr lang="en-US" dirty="0" smtClean="0"/>
              <a:t>network</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105</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sp>
        <p:nvSpPr>
          <p:cNvPr id="9" name="Rectangle 8"/>
          <p:cNvSpPr/>
          <p:nvPr/>
        </p:nvSpPr>
        <p:spPr>
          <a:xfrm>
            <a:off x="5555974" y="616226"/>
            <a:ext cx="7195930" cy="2401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68119">
            <a:off x="1669774" y="2347063"/>
            <a:ext cx="2136913" cy="12490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Trophic interactions</a:t>
            </a:r>
            <a:endParaRPr lang="en-US" dirty="0"/>
          </a:p>
        </p:txBody>
      </p:sp>
    </p:spTree>
    <p:extLst>
      <p:ext uri="{BB962C8B-B14F-4D97-AF65-F5344CB8AC3E}">
        <p14:creationId xmlns:p14="http://schemas.microsoft.com/office/powerpoint/2010/main" val="16569117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430897"/>
            <a:ext cx="11041200" cy="4464000"/>
          </a:xfrm>
        </p:spPr>
        <p:txBody>
          <a:bodyPr/>
          <a:lstStyle/>
          <a:p>
            <a:r>
              <a:rPr lang="en-US" dirty="0"/>
              <a:t>Known interaction </a:t>
            </a:r>
            <a:r>
              <a:rPr lang="en-US" dirty="0" smtClean="0"/>
              <a:t>network</a:t>
            </a:r>
          </a:p>
          <a:p>
            <a:r>
              <a:rPr lang="en-US" dirty="0" smtClean="0"/>
              <a:t>Trophic interactions less detected</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106</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sp>
        <p:nvSpPr>
          <p:cNvPr id="9" name="Rectangle 8"/>
          <p:cNvSpPr/>
          <p:nvPr/>
        </p:nvSpPr>
        <p:spPr>
          <a:xfrm>
            <a:off x="5555974" y="616226"/>
            <a:ext cx="7195930" cy="2401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Barplots demonstrating how many known interactions can be recovered with co-occurrence networks. Each barplot describes a different interaction type (non-trophic negative interaction, non-trophic positive interaction, trophic interaction). Especially trophic interactions are not recovered, but for all types fewer than half of known interactions are detected. " title="Recovered inter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Tree>
    <p:extLst>
      <p:ext uri="{BB962C8B-B14F-4D97-AF65-F5344CB8AC3E}">
        <p14:creationId xmlns:p14="http://schemas.microsoft.com/office/powerpoint/2010/main" val="3920935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430897"/>
            <a:ext cx="11041200" cy="4464000"/>
          </a:xfrm>
        </p:spPr>
        <p:txBody>
          <a:bodyPr/>
          <a:lstStyle/>
          <a:p>
            <a:r>
              <a:rPr lang="en-US" dirty="0" smtClean="0"/>
              <a:t>Known interaction network</a:t>
            </a:r>
          </a:p>
          <a:p>
            <a:r>
              <a:rPr lang="en-US" dirty="0" smtClean="0"/>
              <a:t>Trophic interactions less detected</a:t>
            </a:r>
          </a:p>
          <a:p>
            <a:r>
              <a:rPr lang="en-US" dirty="0" smtClean="0"/>
              <a:t>Inferred co-occurrence network</a:t>
            </a:r>
          </a:p>
          <a:p>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107</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7" name="Picture 6" descr="The co-occurrence networks are shown above the known interaction networks. " title="Co-occurrence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081" y="933606"/>
            <a:ext cx="6550794" cy="5033153"/>
          </a:xfrm>
          <a:prstGeom prst="rect">
            <a:avLst/>
          </a:prstGeom>
        </p:spPr>
      </p:pic>
      <p:pic>
        <p:nvPicPr>
          <p:cNvPr id="9" name="Picture 8" descr="Barplots demonstrating how many known interactions can be recovered with co-occurrence networks. Each barplot describes a different interaction type (non-trophic negative interaction, non-trophic positive interaction, trophic interaction). Especially trophic interactions are not recovered, but for all types fewer than half of known interactions are detected. " title="Recovered interacti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34" y="3153040"/>
            <a:ext cx="4601818" cy="2966960"/>
          </a:xfrm>
          <a:prstGeom prst="rect">
            <a:avLst/>
          </a:prstGeom>
        </p:spPr>
      </p:pic>
    </p:spTree>
    <p:extLst>
      <p:ext uri="{BB962C8B-B14F-4D97-AF65-F5344CB8AC3E}">
        <p14:creationId xmlns:p14="http://schemas.microsoft.com/office/powerpoint/2010/main" val="220701250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Effect size (sum of correlations)</a:t>
            </a:r>
            <a:br>
              <a:rPr lang="en-US" dirty="0" smtClean="0"/>
            </a:br>
            <a:r>
              <a:rPr lang="en-US" dirty="0" smtClean="0"/>
              <a:t>largest for generalist herbivores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108</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9" name="Picture 8" descr="Scatter plot of true positive interactions vs median effect size found in co-occurrence networks (i.e. sum of correlations). " title="Effect size vs true positiv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079" y="1406872"/>
            <a:ext cx="4180650" cy="3662249"/>
          </a:xfrm>
          <a:prstGeom prst="rect">
            <a:avLst/>
          </a:prstGeom>
        </p:spPr>
      </p:pic>
    </p:spTree>
    <p:extLst>
      <p:ext uri="{BB962C8B-B14F-4D97-AF65-F5344CB8AC3E}">
        <p14:creationId xmlns:p14="http://schemas.microsoft.com/office/powerpoint/2010/main" val="17042744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Effect size (sum of correlations)</a:t>
            </a:r>
            <a:br>
              <a:rPr lang="en-US" dirty="0" smtClean="0"/>
            </a:br>
            <a:r>
              <a:rPr lang="en-US" dirty="0" smtClean="0"/>
              <a:t>largest for generalist herbivores</a:t>
            </a:r>
          </a:p>
          <a:p>
            <a:r>
              <a:rPr lang="en-US" dirty="0"/>
              <a:t>Keystones not different</a:t>
            </a:r>
            <a:br>
              <a:rPr lang="en-US" dirty="0"/>
            </a:br>
            <a:r>
              <a:rPr lang="en-US" dirty="0"/>
              <a:t>from other species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109</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pic>
        <p:nvPicPr>
          <p:cNvPr id="8" name="Picture 7" descr="Scatter plot of true positive interactions vs median effect size found in co-occurrence networks (i.e. sum of correlations). " title="Effect size vs true positiv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079" y="1406872"/>
            <a:ext cx="4180650" cy="3662249"/>
          </a:xfrm>
          <a:prstGeom prst="rect">
            <a:avLst/>
          </a:prstGeom>
        </p:spPr>
      </p:pic>
    </p:spTree>
    <p:extLst>
      <p:ext uri="{BB962C8B-B14F-4D97-AF65-F5344CB8AC3E}">
        <p14:creationId xmlns:p14="http://schemas.microsoft.com/office/powerpoint/2010/main" val="13076503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lot of degree vs betweenness centrality and degree vs closeness centrality. There is a strong correlation between degree and the other centralities. Albugo, Dioszegia and Comamonadaceae have high centralities. " title="Central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296" y="1119847"/>
            <a:ext cx="8243029" cy="472600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575999" y="1656000"/>
            <a:ext cx="2987155" cy="4464000"/>
          </a:xfrm>
        </p:spPr>
        <p:txBody>
          <a:bodyPr/>
          <a:lstStyle/>
          <a:p>
            <a:r>
              <a:rPr lang="en-US" dirty="0" smtClean="0"/>
              <a:t>Co-occurrence network</a:t>
            </a:r>
            <a:br>
              <a:rPr lang="en-US" dirty="0" smtClean="0"/>
            </a:br>
            <a:r>
              <a:rPr lang="en-US" dirty="0" smtClean="0"/>
              <a:t>(linear regression)</a:t>
            </a:r>
          </a:p>
          <a:p>
            <a:endParaRPr lang="en-US" dirty="0" smtClean="0"/>
          </a:p>
          <a:p>
            <a:r>
              <a:rPr lang="en-US" dirty="0" smtClean="0"/>
              <a:t>Tested edges by subsampling data</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p:cNvSpPr>
            <a:spLocks noGrp="1"/>
          </p:cNvSpPr>
          <p:nvPr>
            <p:ph type="title"/>
          </p:nvPr>
        </p:nvSpPr>
        <p:spPr/>
        <p:txBody>
          <a:bodyPr/>
          <a:lstStyle/>
          <a:p>
            <a:r>
              <a:rPr lang="en-US" dirty="0" err="1" smtClean="0"/>
              <a:t>Phyllosphere</a:t>
            </a:r>
            <a:r>
              <a:rPr lang="en-US" dirty="0" smtClean="0"/>
              <a:t> network</a:t>
            </a:r>
            <a:endParaRPr lang="en-US" dirty="0"/>
          </a:p>
        </p:txBody>
      </p:sp>
      <p:sp>
        <p:nvSpPr>
          <p:cNvPr id="6"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sp>
        <p:nvSpPr>
          <p:cNvPr id="8" name="Oval 7"/>
          <p:cNvSpPr/>
          <p:nvPr/>
        </p:nvSpPr>
        <p:spPr>
          <a:xfrm>
            <a:off x="5205811" y="1133132"/>
            <a:ext cx="1781578" cy="111616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198546" y="2486273"/>
            <a:ext cx="1121206" cy="1116169"/>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30245972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atter plot of true positive interactions vs median effect size found in co-occurrence networks (i.e. sum of correlations). Known keystones are in the bottom left, indicating that the effect size found in the co-occurrence networks could not be used to identify these. " title="Effect size vs true positiv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079" y="1406872"/>
            <a:ext cx="4180650" cy="3662249"/>
          </a:xfrm>
          <a:prstGeom prst="rect">
            <a:avLst/>
          </a:prstGeom>
        </p:spPr>
      </p:pic>
      <p:sp>
        <p:nvSpPr>
          <p:cNvPr id="2" name="Content Placeholder 1"/>
          <p:cNvSpPr>
            <a:spLocks noGrp="1"/>
          </p:cNvSpPr>
          <p:nvPr>
            <p:ph idx="1"/>
          </p:nvPr>
        </p:nvSpPr>
        <p:spPr/>
        <p:txBody>
          <a:bodyPr/>
          <a:lstStyle/>
          <a:p>
            <a:r>
              <a:rPr lang="en-US" dirty="0" smtClean="0"/>
              <a:t>Effect size (sum of correlations)</a:t>
            </a:r>
            <a:br>
              <a:rPr lang="en-US" dirty="0" smtClean="0"/>
            </a:br>
            <a:r>
              <a:rPr lang="en-US" dirty="0" smtClean="0"/>
              <a:t>largest for generalist herbivores</a:t>
            </a:r>
          </a:p>
          <a:p>
            <a:r>
              <a:rPr lang="en-US" dirty="0"/>
              <a:t>Keystones </a:t>
            </a:r>
            <a:r>
              <a:rPr lang="en-US" dirty="0" smtClean="0"/>
              <a:t>not </a:t>
            </a:r>
            <a:r>
              <a:rPr lang="en-US" dirty="0"/>
              <a:t>different</a:t>
            </a:r>
            <a:br>
              <a:rPr lang="en-US" dirty="0"/>
            </a:br>
            <a:r>
              <a:rPr lang="en-US" dirty="0"/>
              <a:t>from other </a:t>
            </a:r>
            <a:r>
              <a:rPr lang="en-US" dirty="0" smtClean="0"/>
              <a:t>species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110</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sp>
        <p:nvSpPr>
          <p:cNvPr id="8" name="Rectangle 7"/>
          <p:cNvSpPr/>
          <p:nvPr/>
        </p:nvSpPr>
        <p:spPr>
          <a:xfrm>
            <a:off x="6849183" y="3853070"/>
            <a:ext cx="1579200" cy="6626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4506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atter plot of true positive interactions vs median effect size found in co-occurrence networks (i.e. sum of correlations). Known keystones are in the bottom left, indicating that the effect size found in the co-occurrence networks could not be used to identify these. " title="Effect size vs true positiv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079" y="1406872"/>
            <a:ext cx="4180650" cy="3662249"/>
          </a:xfrm>
          <a:prstGeom prst="rect">
            <a:avLst/>
          </a:prstGeom>
        </p:spPr>
      </p:pic>
      <p:sp>
        <p:nvSpPr>
          <p:cNvPr id="2" name="Content Placeholder 1"/>
          <p:cNvSpPr>
            <a:spLocks noGrp="1"/>
          </p:cNvSpPr>
          <p:nvPr>
            <p:ph idx="1"/>
          </p:nvPr>
        </p:nvSpPr>
        <p:spPr/>
        <p:txBody>
          <a:bodyPr/>
          <a:lstStyle/>
          <a:p>
            <a:r>
              <a:rPr lang="en-US" dirty="0" smtClean="0"/>
              <a:t>Effect size (sum of correlations)</a:t>
            </a:r>
            <a:br>
              <a:rPr lang="en-US" dirty="0" smtClean="0"/>
            </a:br>
            <a:r>
              <a:rPr lang="en-US" dirty="0" smtClean="0"/>
              <a:t>largest for generalist herbivores</a:t>
            </a:r>
          </a:p>
          <a:p>
            <a:r>
              <a:rPr lang="en-US" dirty="0"/>
              <a:t>Keystones </a:t>
            </a:r>
            <a:r>
              <a:rPr lang="en-US" dirty="0" smtClean="0"/>
              <a:t>not </a:t>
            </a:r>
            <a:r>
              <a:rPr lang="en-US" dirty="0"/>
              <a:t>different</a:t>
            </a:r>
            <a:br>
              <a:rPr lang="en-US" dirty="0"/>
            </a:br>
            <a:r>
              <a:rPr lang="en-US" dirty="0"/>
              <a:t>from other </a:t>
            </a:r>
            <a:r>
              <a:rPr lang="en-US" dirty="0" smtClean="0"/>
              <a:t>species</a:t>
            </a:r>
          </a:p>
          <a:p>
            <a:endParaRPr lang="en-US" dirty="0" smtClean="0"/>
          </a:p>
          <a:p>
            <a:r>
              <a:rPr lang="en-US" dirty="0" smtClean="0"/>
              <a:t>Co-occurrence networks may</a:t>
            </a:r>
            <a:br>
              <a:rPr lang="en-US" dirty="0" smtClean="0"/>
            </a:br>
            <a:r>
              <a:rPr lang="en-US" dirty="0" smtClean="0"/>
              <a:t>not recover associations </a:t>
            </a:r>
            <a:br>
              <a:rPr lang="en-US" dirty="0" smtClean="0"/>
            </a:br>
            <a:r>
              <a:rPr lang="en-US" dirty="0" smtClean="0"/>
              <a:t>with keystones</a:t>
            </a:r>
            <a:endParaRPr lang="en-US" dirty="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111</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Freilich</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2018). Species co‐occurrence networks: Can they reveal trophic and non‐trophic interactions in ecological communities?. </a:t>
            </a:r>
            <a:r>
              <a:rPr lang="en-US" sz="1100" i="1" dirty="0">
                <a:solidFill>
                  <a:schemeClr val="bg1"/>
                </a:solidFill>
              </a:rPr>
              <a:t>Ecology</a:t>
            </a:r>
            <a:r>
              <a:rPr lang="en-US" sz="1100" dirty="0">
                <a:solidFill>
                  <a:schemeClr val="bg1"/>
                </a:solidFill>
              </a:rPr>
              <a:t>, </a:t>
            </a:r>
            <a:r>
              <a:rPr lang="en-US" sz="1100" i="1" dirty="0">
                <a:solidFill>
                  <a:schemeClr val="bg1"/>
                </a:solidFill>
              </a:rPr>
              <a:t>99</a:t>
            </a:r>
            <a:r>
              <a:rPr lang="en-US" sz="1100" dirty="0">
                <a:solidFill>
                  <a:schemeClr val="bg1"/>
                </a:solidFill>
              </a:rPr>
              <a:t>(3), 690-699.</a:t>
            </a:r>
          </a:p>
        </p:txBody>
      </p:sp>
      <p:sp>
        <p:nvSpPr>
          <p:cNvPr id="8" name="Rectangle 7"/>
          <p:cNvSpPr/>
          <p:nvPr/>
        </p:nvSpPr>
        <p:spPr>
          <a:xfrm>
            <a:off x="6849183" y="3853070"/>
            <a:ext cx="1579200" cy="662608"/>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80397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TARA Oceans cruise data</a:t>
            </a:r>
          </a:p>
          <a:p>
            <a:r>
              <a:rPr lang="en-US" dirty="0" smtClean="0"/>
              <a:t>Regression model shows</a:t>
            </a:r>
            <a:br>
              <a:rPr lang="en-US" dirty="0" smtClean="0"/>
            </a:br>
            <a:r>
              <a:rPr lang="en-US" dirty="0" smtClean="0"/>
              <a:t>correlations to environmental factors</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112</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9" name="Picture 8" descr="Heatmap of taxon correlations to environmental factors, i.e. carbon export, nitrite / nitrate, temperature, latitude, longitude, salinity and oxygen. " title="Regression model"/>
          <p:cNvPicPr>
            <a:picLocks noChangeAspect="1"/>
          </p:cNvPicPr>
          <p:nvPr/>
        </p:nvPicPr>
        <p:blipFill rotWithShape="1">
          <a:blip r:embed="rId2">
            <a:extLst>
              <a:ext uri="{28A0092B-C50C-407E-A947-70E740481C1C}">
                <a14:useLocalDpi xmlns:a14="http://schemas.microsoft.com/office/drawing/2010/main" val="0"/>
              </a:ext>
            </a:extLst>
          </a:blip>
          <a:srcRect t="35073"/>
          <a:stretch/>
        </p:blipFill>
        <p:spPr>
          <a:xfrm>
            <a:off x="6692348" y="904462"/>
            <a:ext cx="3612348" cy="4452730"/>
          </a:xfrm>
          <a:prstGeom prst="rect">
            <a:avLst/>
          </a:prstGeom>
        </p:spPr>
      </p:pic>
    </p:spTree>
    <p:extLst>
      <p:ext uri="{BB962C8B-B14F-4D97-AF65-F5344CB8AC3E}">
        <p14:creationId xmlns:p14="http://schemas.microsoft.com/office/powerpoint/2010/main" val="263108589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113</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8" name="Picture 7" descr="Shows pairwise regression model to environmental factors. " title="Pairwise appro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226" y="447261"/>
            <a:ext cx="5525744" cy="5477394"/>
          </a:xfrm>
          <a:prstGeom prst="rect">
            <a:avLst/>
          </a:prstGeom>
        </p:spPr>
      </p:pic>
      <p:sp>
        <p:nvSpPr>
          <p:cNvPr id="9" name="Rectangle 8"/>
          <p:cNvSpPr/>
          <p:nvPr/>
        </p:nvSpPr>
        <p:spPr>
          <a:xfrm>
            <a:off x="7451035" y="245165"/>
            <a:ext cx="4489174" cy="5824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475435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114</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8" name="Picture 7" descr="Overview of WGCNA approach: authors construct a graph with WGCNA, use this to find subnetworks, and correlate subnetworks to carbon export. " title="WGCNA appro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226" y="447261"/>
            <a:ext cx="5525744" cy="5477394"/>
          </a:xfrm>
          <a:prstGeom prst="rect">
            <a:avLst/>
          </a:prstGeom>
        </p:spPr>
      </p:pic>
      <p:sp>
        <p:nvSpPr>
          <p:cNvPr id="9" name="Rectangle 8"/>
          <p:cNvSpPr/>
          <p:nvPr/>
        </p:nvSpPr>
        <p:spPr>
          <a:xfrm>
            <a:off x="9892747" y="245165"/>
            <a:ext cx="2047461" cy="5824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09903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115</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8" name="Picture 7" descr="Authors use a machine learning technique to identify nodes most predictive of carbon export within each correlated subnetwork. " title="PLS approa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226" y="447261"/>
            <a:ext cx="5525744" cy="5477394"/>
          </a:xfrm>
          <a:prstGeom prst="rect">
            <a:avLst/>
          </a:prstGeom>
        </p:spPr>
      </p:pic>
    </p:spTree>
    <p:extLst>
      <p:ext uri="{BB962C8B-B14F-4D97-AF65-F5344CB8AC3E}">
        <p14:creationId xmlns:p14="http://schemas.microsoft.com/office/powerpoint/2010/main" val="205356783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116</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6" name="Picture 5" descr="A heatmap shows subnetwork correlations to carbon export, while scatter plots show species correlations to carbon export. This is related to node centrality. Nodes with high node centrality and strong correlations to carbon export are assigned higher scores by the machine learning technique. " title="Overview of sub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175" y="1359036"/>
            <a:ext cx="5781277" cy="4083027"/>
          </a:xfrm>
          <a:prstGeom prst="rect">
            <a:avLst/>
          </a:prstGeom>
        </p:spPr>
      </p:pic>
    </p:spTree>
    <p:extLst>
      <p:ext uri="{BB962C8B-B14F-4D97-AF65-F5344CB8AC3E}">
        <p14:creationId xmlns:p14="http://schemas.microsoft.com/office/powerpoint/2010/main" val="73082998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heatmap shows subnetwork correlations to carbon export, while scatter plots show species correlations to carbon export. This is related to node centrality. Nodes with high node centrality and strong correlations to carbon export are assigned higher scores by the machine learning technique. " title="Overview of sub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175" y="1359036"/>
            <a:ext cx="5781277" cy="4083027"/>
          </a:xfrm>
          <a:prstGeom prst="rect">
            <a:avLst/>
          </a:prstGeom>
        </p:spPr>
      </p:pic>
      <p:sp>
        <p:nvSpPr>
          <p:cNvPr id="2" name="Content Placeholder 1"/>
          <p:cNvSpPr>
            <a:spLocks noGrp="1"/>
          </p:cNvSpPr>
          <p:nvPr>
            <p:ph idx="1"/>
          </p:nvPr>
        </p:nvSpPr>
        <p:spPr/>
        <p:txBody>
          <a:bodyPr/>
          <a:lstStyle/>
          <a:p>
            <a:r>
              <a:rPr lang="en-US" dirty="0" smtClean="0"/>
              <a:t>WGCNA generates clusters</a:t>
            </a:r>
          </a:p>
          <a:p>
            <a:r>
              <a:rPr lang="en-US" dirty="0" smtClean="0"/>
              <a:t>Subnetworks selected</a:t>
            </a:r>
            <a:br>
              <a:rPr lang="en-US" dirty="0" smtClean="0"/>
            </a:br>
            <a:r>
              <a:rPr lang="en-US" dirty="0" smtClean="0"/>
              <a:t>based on correlation </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117</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8" name="Right Arrow 7"/>
          <p:cNvSpPr/>
          <p:nvPr/>
        </p:nvSpPr>
        <p:spPr>
          <a:xfrm>
            <a:off x="4008783" y="2272747"/>
            <a:ext cx="1878495" cy="930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76435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heatmap shows subnetwork correlations to carbon export, while scatter plots show species correlations to carbon export. This is related to node centrality. Nodes with high node centrality and strong correlations to carbon export are assigned higher scores by the machine learning technique. " title="Overview of sub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175" y="1359036"/>
            <a:ext cx="5781277" cy="4083027"/>
          </a:xfrm>
          <a:prstGeom prst="rect">
            <a:avLst/>
          </a:prstGeom>
        </p:spPr>
      </p:pic>
      <p:sp>
        <p:nvSpPr>
          <p:cNvPr id="2" name="Content Placeholder 1"/>
          <p:cNvSpPr>
            <a:spLocks noGrp="1"/>
          </p:cNvSpPr>
          <p:nvPr>
            <p:ph idx="1"/>
          </p:nvPr>
        </p:nvSpPr>
        <p:spPr/>
        <p:txBody>
          <a:bodyPr/>
          <a:lstStyle/>
          <a:p>
            <a:r>
              <a:rPr lang="en-US" dirty="0" smtClean="0"/>
              <a:t>WGCNA generates clusters</a:t>
            </a:r>
          </a:p>
          <a:p>
            <a:r>
              <a:rPr lang="en-US" dirty="0"/>
              <a:t>Subnetworks selected</a:t>
            </a:r>
            <a:br>
              <a:rPr lang="en-US" dirty="0"/>
            </a:br>
            <a:r>
              <a:rPr lang="en-US" dirty="0"/>
              <a:t>based on correlation </a:t>
            </a:r>
          </a:p>
          <a:p>
            <a:endParaRPr lang="en-US" dirty="0" smtClean="0"/>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118</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8" name="Right Arrow 7"/>
          <p:cNvSpPr/>
          <p:nvPr/>
        </p:nvSpPr>
        <p:spPr>
          <a:xfrm>
            <a:off x="4008783" y="2272747"/>
            <a:ext cx="1878495" cy="930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21069257">
            <a:off x="7066426" y="5042625"/>
            <a:ext cx="2538450" cy="1143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 determined through PLS</a:t>
            </a:r>
            <a:endParaRPr lang="en-US" dirty="0"/>
          </a:p>
        </p:txBody>
      </p:sp>
    </p:spTree>
    <p:extLst>
      <p:ext uri="{BB962C8B-B14F-4D97-AF65-F5344CB8AC3E}">
        <p14:creationId xmlns:p14="http://schemas.microsoft.com/office/powerpoint/2010/main" val="90064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r>
              <a:rPr lang="en-US" dirty="0"/>
              <a:t>Subnetworks selected</a:t>
            </a:r>
            <a:br>
              <a:rPr lang="en-US" dirty="0"/>
            </a:br>
            <a:r>
              <a:rPr lang="en-US" dirty="0"/>
              <a:t>based on correlation </a:t>
            </a:r>
          </a:p>
          <a:p>
            <a:endParaRPr lang="en-US" dirty="0" smtClean="0"/>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119</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pic>
        <p:nvPicPr>
          <p:cNvPr id="10" name="Picture 9" descr="Shows how degree of nodes within the prokaryote, eukaryote and viral networks correlates to carbon export correlation. " title="Node centrality vs correlation to carbon expo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564" y="718930"/>
            <a:ext cx="4509334" cy="4684643"/>
          </a:xfrm>
          <a:prstGeom prst="rect">
            <a:avLst/>
          </a:prstGeom>
        </p:spPr>
      </p:pic>
    </p:spTree>
    <p:extLst>
      <p:ext uri="{BB962C8B-B14F-4D97-AF65-F5344CB8AC3E}">
        <p14:creationId xmlns:p14="http://schemas.microsoft.com/office/powerpoint/2010/main" val="2955623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pic>
        <p:nvPicPr>
          <p:cNvPr id="6" name="Picture 5" descr="Integrated association network containing fungi, bacteria and oomycetes. Albugo and Dioszegia are highly central nodes in the network." title="Association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45282" b="7279"/>
          <a:stretch/>
        </p:blipFill>
        <p:spPr bwMode="auto">
          <a:xfrm>
            <a:off x="900000" y="1611276"/>
            <a:ext cx="4510453" cy="4382020"/>
          </a:xfrm>
          <a:prstGeom prst="round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txBox="1">
            <a:spLocks/>
          </p:cNvSpPr>
          <p:nvPr/>
        </p:nvSpPr>
        <p:spPr>
          <a:xfrm>
            <a:off x="5760913" y="1306919"/>
            <a:ext cx="6259800" cy="4464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smtClean="0"/>
              <a:t>Effect of node removal on network structure</a:t>
            </a:r>
            <a:endParaRPr lang="en-US" b="1" dirty="0"/>
          </a:p>
          <a:p>
            <a:pPr marL="457200" indent="-457200">
              <a:buFont typeface="+mj-lt"/>
              <a:buAutoNum type="arabicPeriod"/>
            </a:pPr>
            <a:r>
              <a:rPr lang="en-US" dirty="0" smtClean="0"/>
              <a:t>Remove node </a:t>
            </a:r>
          </a:p>
          <a:p>
            <a:pPr marL="457200" indent="-457200">
              <a:buFont typeface="+mj-lt"/>
              <a:buAutoNum type="arabicPeriod"/>
            </a:pPr>
            <a:r>
              <a:rPr lang="en-US" dirty="0" smtClean="0"/>
              <a:t>Construct network from partial abundances</a:t>
            </a:r>
          </a:p>
          <a:p>
            <a:pPr marL="457200" indent="-457200">
              <a:buFont typeface="+mj-lt"/>
              <a:buAutoNum type="arabicPeriod"/>
            </a:pPr>
            <a:r>
              <a:rPr lang="en-US" dirty="0" smtClean="0"/>
              <a:t>Count edges absent from partial network</a:t>
            </a:r>
          </a:p>
          <a:p>
            <a:endParaRPr lang="en-US" dirty="0" smtClean="0"/>
          </a:p>
          <a:p>
            <a:r>
              <a:rPr lang="en-US" dirty="0" smtClean="0"/>
              <a:t>Hub nodes: high values for all centralities</a:t>
            </a:r>
          </a:p>
          <a:p>
            <a:r>
              <a:rPr lang="en-US" dirty="0" smtClean="0"/>
              <a:t>Positive control: high degree, low centrality</a:t>
            </a:r>
          </a:p>
          <a:p>
            <a:r>
              <a:rPr lang="en-US" dirty="0" smtClean="0"/>
              <a:t>Negative control: high abundance, low degree, low centrality</a:t>
            </a:r>
          </a:p>
          <a:p>
            <a:endParaRPr lang="en-US" dirty="0" smtClean="0"/>
          </a:p>
        </p:txBody>
      </p:sp>
      <p:sp>
        <p:nvSpPr>
          <p:cNvPr id="2" name="Rectangle 1"/>
          <p:cNvSpPr/>
          <p:nvPr/>
        </p:nvSpPr>
        <p:spPr>
          <a:xfrm>
            <a:off x="5546035" y="3465443"/>
            <a:ext cx="6735417"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5929726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WGCNA generates clusters</a:t>
            </a:r>
          </a:p>
          <a:p>
            <a:r>
              <a:rPr lang="en-US" dirty="0"/>
              <a:t>Subnetworks selected</a:t>
            </a:r>
            <a:br>
              <a:rPr lang="en-US" dirty="0"/>
            </a:br>
            <a:r>
              <a:rPr lang="en-US" dirty="0"/>
              <a:t>based on correlation </a:t>
            </a:r>
          </a:p>
          <a:p>
            <a:r>
              <a:rPr lang="en-US" dirty="0" smtClean="0"/>
              <a:t>Nodes with VIP &gt; 1 selected</a:t>
            </a:r>
            <a:br>
              <a:rPr lang="en-US" dirty="0" smtClean="0"/>
            </a:b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120</a:t>
            </a:fld>
            <a:endParaRPr lang="nl-NL"/>
          </a:p>
        </p:txBody>
      </p:sp>
      <p:pic>
        <p:nvPicPr>
          <p:cNvPr id="12" name="Picture 11" descr="Shows how degree of nodes within the prokaryote, eukaryote and viral networks correlates to carbon export correlation. " title="Node centrality vs correlation to carbon expo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564" y="718930"/>
            <a:ext cx="4509334" cy="4684643"/>
          </a:xfrm>
          <a:prstGeom prst="rect">
            <a:avLst/>
          </a:prstGeom>
        </p:spPr>
      </p:pic>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6" name="Rectangle 5"/>
          <p:cNvSpPr/>
          <p:nvPr/>
        </p:nvSpPr>
        <p:spPr>
          <a:xfrm>
            <a:off x="9405730" y="4807629"/>
            <a:ext cx="1010479" cy="6361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968408" y="3251895"/>
            <a:ext cx="1447801" cy="6361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807348" y="1697961"/>
            <a:ext cx="1447801" cy="6361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38289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endParaRPr lang="en-US" dirty="0" smtClean="0"/>
          </a:p>
          <a:p>
            <a:pPr marL="0" indent="0">
              <a:buNone/>
            </a:pPr>
            <a:r>
              <a:rPr lang="en-US" dirty="0" smtClean="0"/>
              <a:t>Integrated subnetworks highlight</a:t>
            </a:r>
            <a:br>
              <a:rPr lang="en-US" dirty="0" smtClean="0"/>
            </a:br>
            <a:r>
              <a:rPr lang="en-US" dirty="0" smtClean="0"/>
              <a:t>importance of </a:t>
            </a:r>
            <a:r>
              <a:rPr lang="en-US" i="1" dirty="0" err="1" smtClean="0"/>
              <a:t>Synechococcus</a:t>
            </a:r>
            <a:r>
              <a:rPr lang="en-US" i="1" dirty="0" smtClean="0"/>
              <a:t/>
            </a:r>
            <a:br>
              <a:rPr lang="en-US" i="1" dirty="0" smtClean="0"/>
            </a:br>
            <a:r>
              <a:rPr lang="en-US" dirty="0" smtClean="0"/>
              <a:t>and associated phages</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121</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pic>
        <p:nvPicPr>
          <p:cNvPr id="6" name="Picture 5" descr="Network generated from nodes identified through machine learning approach. " title="Integrated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179" y="1449036"/>
            <a:ext cx="4721086" cy="41005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Tree>
    <p:extLst>
      <p:ext uri="{BB962C8B-B14F-4D97-AF65-F5344CB8AC3E}">
        <p14:creationId xmlns:p14="http://schemas.microsoft.com/office/powerpoint/2010/main" val="376207074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work generated from nodes identified through machine learning approach. " title="Integrated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179" y="1449036"/>
            <a:ext cx="4721086" cy="410050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endParaRPr lang="en-US" dirty="0" smtClean="0"/>
          </a:p>
          <a:p>
            <a:endParaRPr lang="en-US" dirty="0"/>
          </a:p>
          <a:p>
            <a:endParaRPr lang="en-US" dirty="0" smtClean="0"/>
          </a:p>
          <a:p>
            <a:pPr marL="0" indent="0">
              <a:buNone/>
            </a:pPr>
            <a:r>
              <a:rPr lang="en-US" dirty="0" smtClean="0"/>
              <a:t>Integrated subnetworks highlight</a:t>
            </a:r>
            <a:br>
              <a:rPr lang="en-US" dirty="0" smtClean="0"/>
            </a:br>
            <a:r>
              <a:rPr lang="en-US" dirty="0" smtClean="0"/>
              <a:t>importance of </a:t>
            </a:r>
            <a:r>
              <a:rPr lang="en-US" i="1" dirty="0" err="1" smtClean="0"/>
              <a:t>Synechococcus</a:t>
            </a:r>
            <a:r>
              <a:rPr lang="en-US" i="1" dirty="0" smtClean="0"/>
              <a:t/>
            </a:r>
            <a:br>
              <a:rPr lang="en-US" i="1" dirty="0" smtClean="0"/>
            </a:br>
            <a:r>
              <a:rPr lang="en-US" dirty="0" smtClean="0"/>
              <a:t>and associated phages</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122</a:t>
            </a:fld>
            <a:endParaRPr lang="nl-NL"/>
          </a:p>
        </p:txBody>
      </p:sp>
      <p:sp>
        <p:nvSpPr>
          <p:cNvPr id="5" name="Title 4"/>
          <p:cNvSpPr>
            <a:spLocks noGrp="1"/>
          </p:cNvSpPr>
          <p:nvPr>
            <p:ph type="title"/>
          </p:nvPr>
        </p:nvSpPr>
        <p:spPr/>
        <p:txBody>
          <a:bodyPr/>
          <a:lstStyle/>
          <a:p>
            <a:r>
              <a:rPr lang="en-US" dirty="0" smtClean="0"/>
              <a:t>Cluster analysis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Guidi</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Plankton networks driving carbon export in the oligotrophic ocean. </a:t>
            </a:r>
            <a:r>
              <a:rPr lang="en-US" sz="1100" i="1" dirty="0">
                <a:solidFill>
                  <a:schemeClr val="bg1"/>
                </a:solidFill>
              </a:rPr>
              <a:t>Nature</a:t>
            </a:r>
            <a:r>
              <a:rPr lang="en-US" sz="1100" dirty="0">
                <a:solidFill>
                  <a:schemeClr val="bg1"/>
                </a:solidFill>
              </a:rPr>
              <a:t>, </a:t>
            </a:r>
            <a:r>
              <a:rPr lang="en-US" sz="1100" i="1" dirty="0">
                <a:solidFill>
                  <a:schemeClr val="bg1"/>
                </a:solidFill>
              </a:rPr>
              <a:t>532</a:t>
            </a:r>
            <a:r>
              <a:rPr lang="en-US" sz="1100" dirty="0">
                <a:solidFill>
                  <a:schemeClr val="bg1"/>
                </a:solidFill>
              </a:rPr>
              <a:t>(7600), 465.</a:t>
            </a:r>
          </a:p>
        </p:txBody>
      </p:sp>
      <p:sp>
        <p:nvSpPr>
          <p:cNvPr id="8" name="Rectangle 7"/>
          <p:cNvSpPr/>
          <p:nvPr/>
        </p:nvSpPr>
        <p:spPr>
          <a:xfrm>
            <a:off x="8378687" y="2488096"/>
            <a:ext cx="414130" cy="39756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2703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Clusters can reveal important nodes</a:t>
            </a:r>
            <a:br>
              <a:rPr lang="en-US" dirty="0" smtClean="0"/>
            </a:br>
            <a:r>
              <a:rPr lang="en-US" dirty="0" smtClean="0"/>
              <a:t>and correlations to environmental factors</a:t>
            </a:r>
          </a:p>
          <a:p>
            <a:endParaRPr lang="en-US" dirty="0"/>
          </a:p>
          <a:p>
            <a:r>
              <a:rPr lang="en-US" dirty="0" smtClean="0"/>
              <a:t>How do you identify a cluster? </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123</a:t>
            </a:fld>
            <a:endParaRPr lang="nl-NL"/>
          </a:p>
        </p:txBody>
      </p:sp>
      <p:sp>
        <p:nvSpPr>
          <p:cNvPr id="5" name="Title 4"/>
          <p:cNvSpPr>
            <a:spLocks noGrp="1"/>
          </p:cNvSpPr>
          <p:nvPr>
            <p:ph type="title"/>
          </p:nvPr>
        </p:nvSpPr>
        <p:spPr/>
        <p:txBody>
          <a:bodyPr/>
          <a:lstStyle/>
          <a:p>
            <a:r>
              <a:rPr lang="en-US" dirty="0" smtClean="0"/>
              <a:t>Clusters</a:t>
            </a:r>
            <a:endParaRPr lang="en-US" dirty="0"/>
          </a:p>
        </p:txBody>
      </p:sp>
    </p:spTree>
    <p:extLst>
      <p:ext uri="{BB962C8B-B14F-4D97-AF65-F5344CB8AC3E}">
        <p14:creationId xmlns:p14="http://schemas.microsoft.com/office/powerpoint/2010/main" val="345192245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Many algorithms for clustering available</a:t>
            </a:r>
          </a:p>
          <a:p>
            <a:r>
              <a:rPr lang="en-US" dirty="0" smtClean="0"/>
              <a:t>WGCNA</a:t>
            </a:r>
          </a:p>
          <a:p>
            <a:r>
              <a:rPr lang="en-US" dirty="0" smtClean="0"/>
              <a:t>MCL</a:t>
            </a:r>
          </a:p>
          <a:p>
            <a:r>
              <a:rPr lang="en-US" dirty="0" smtClean="0"/>
              <a:t>Louvain clustering</a:t>
            </a:r>
          </a:p>
          <a:p>
            <a:r>
              <a:rPr lang="en-US" dirty="0" smtClean="0"/>
              <a:t>OH-PIN</a:t>
            </a:r>
          </a:p>
          <a:p>
            <a:r>
              <a:rPr lang="en-US" dirty="0" err="1" smtClean="0"/>
              <a:t>Walktrap</a:t>
            </a:r>
            <a:endParaRPr lang="en-US" dirty="0" smtClean="0"/>
          </a:p>
          <a:p>
            <a:r>
              <a:rPr lang="en-US" dirty="0" smtClean="0"/>
              <a:t>Girvan-Newman</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124</a:t>
            </a:fld>
            <a:endParaRPr lang="nl-NL"/>
          </a:p>
        </p:txBody>
      </p:sp>
      <p:sp>
        <p:nvSpPr>
          <p:cNvPr id="5" name="Title 4"/>
          <p:cNvSpPr>
            <a:spLocks noGrp="1"/>
          </p:cNvSpPr>
          <p:nvPr>
            <p:ph type="title"/>
          </p:nvPr>
        </p:nvSpPr>
        <p:spPr/>
        <p:txBody>
          <a:bodyPr/>
          <a:lstStyle/>
          <a:p>
            <a:r>
              <a:rPr lang="en-US" dirty="0" smtClean="0"/>
              <a:t>Clusters</a:t>
            </a:r>
            <a:endParaRPr lang="en-US" dirty="0"/>
          </a:p>
        </p:txBody>
      </p:sp>
    </p:spTree>
    <p:extLst>
      <p:ext uri="{BB962C8B-B14F-4D97-AF65-F5344CB8AC3E}">
        <p14:creationId xmlns:p14="http://schemas.microsoft.com/office/powerpoint/2010/main" val="193133547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Many algorithms for clustering available</a:t>
            </a:r>
          </a:p>
          <a:p>
            <a:r>
              <a:rPr lang="en-US" dirty="0"/>
              <a:t>WGCNA</a:t>
            </a:r>
            <a:endParaRPr lang="en-US" dirty="0" smtClean="0"/>
          </a:p>
          <a:p>
            <a:r>
              <a:rPr lang="en-US" dirty="0" smtClean="0"/>
              <a:t>MCL</a:t>
            </a:r>
          </a:p>
          <a:p>
            <a:r>
              <a:rPr lang="en-US" dirty="0" smtClean="0"/>
              <a:t>Louvain clustering</a:t>
            </a:r>
          </a:p>
          <a:p>
            <a:r>
              <a:rPr lang="en-US" dirty="0" smtClean="0"/>
              <a:t>OH-PIN</a:t>
            </a:r>
          </a:p>
          <a:p>
            <a:r>
              <a:rPr lang="en-US" dirty="0" err="1" smtClean="0"/>
              <a:t>Walktrap</a:t>
            </a:r>
            <a:endParaRPr lang="en-US" dirty="0" smtClean="0"/>
          </a:p>
          <a:p>
            <a:r>
              <a:rPr lang="en-US" dirty="0" smtClean="0"/>
              <a:t>Girvan-Newman</a:t>
            </a:r>
          </a:p>
          <a:p>
            <a:pPr marL="0" indent="0">
              <a:buNone/>
            </a:pPr>
            <a:r>
              <a:rPr lang="en-US" b="1" dirty="0" smtClean="0"/>
              <a:t>Choice for criteria is not obvious</a:t>
            </a:r>
            <a:endParaRPr lang="en-US" b="1"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125</a:t>
            </a:fld>
            <a:endParaRPr lang="nl-NL"/>
          </a:p>
        </p:txBody>
      </p:sp>
      <p:sp>
        <p:nvSpPr>
          <p:cNvPr id="5" name="Title 4"/>
          <p:cNvSpPr>
            <a:spLocks noGrp="1"/>
          </p:cNvSpPr>
          <p:nvPr>
            <p:ph type="title"/>
          </p:nvPr>
        </p:nvSpPr>
        <p:spPr/>
        <p:txBody>
          <a:bodyPr/>
          <a:lstStyle/>
          <a:p>
            <a:r>
              <a:rPr lang="en-US" dirty="0" smtClean="0"/>
              <a:t>Clusters</a:t>
            </a:r>
            <a:endParaRPr lang="en-US" dirty="0"/>
          </a:p>
        </p:txBody>
      </p:sp>
    </p:spTree>
    <p:extLst>
      <p:ext uri="{BB962C8B-B14F-4D97-AF65-F5344CB8AC3E}">
        <p14:creationId xmlns:p14="http://schemas.microsoft.com/office/powerpoint/2010/main" val="41651432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etwork contains two anti-correlated clusters, but the MCL algorithm on the complete network identifies only a central component and some peripheral nodes. " title="MCL cluster"/>
          <p:cNvPicPr>
            <a:picLocks noChangeAspect="1"/>
          </p:cNvPicPr>
          <p:nvPr/>
        </p:nvPicPr>
        <p:blipFill rotWithShape="1">
          <a:blip r:embed="rId2">
            <a:extLst>
              <a:ext uri="{28A0092B-C50C-407E-A947-70E740481C1C}">
                <a14:useLocalDpi xmlns:a14="http://schemas.microsoft.com/office/drawing/2010/main" val="0"/>
              </a:ext>
            </a:extLst>
          </a:blip>
          <a:srcRect l="22282" r="37879"/>
          <a:stretch/>
        </p:blipFill>
        <p:spPr>
          <a:xfrm>
            <a:off x="5943601" y="1020795"/>
            <a:ext cx="5411889" cy="4296721"/>
          </a:xfrm>
          <a:prstGeom prst="rect">
            <a:avLst/>
          </a:prstGeom>
        </p:spPr>
      </p:pic>
      <p:sp>
        <p:nvSpPr>
          <p:cNvPr id="2" name="Content Placeholder 1"/>
          <p:cNvSpPr>
            <a:spLocks noGrp="1"/>
          </p:cNvSpPr>
          <p:nvPr>
            <p:ph idx="1"/>
          </p:nvPr>
        </p:nvSpPr>
        <p:spPr/>
        <p:txBody>
          <a:bodyPr/>
          <a:lstStyle/>
          <a:p>
            <a:pPr marL="0" indent="0">
              <a:buNone/>
            </a:pPr>
            <a:r>
              <a:rPr lang="en-US" b="1" dirty="0" smtClean="0"/>
              <a:t>Many algorithms for clustering available</a:t>
            </a:r>
          </a:p>
          <a:p>
            <a:r>
              <a:rPr lang="en-US" dirty="0"/>
              <a:t>WGCNA</a:t>
            </a:r>
            <a:endParaRPr lang="en-US" dirty="0" smtClean="0"/>
          </a:p>
          <a:p>
            <a:r>
              <a:rPr lang="en-US" dirty="0" smtClean="0"/>
              <a:t>MCL</a:t>
            </a:r>
          </a:p>
          <a:p>
            <a:r>
              <a:rPr lang="en-US" dirty="0" smtClean="0"/>
              <a:t>Louvain clustering</a:t>
            </a:r>
          </a:p>
          <a:p>
            <a:r>
              <a:rPr lang="en-US" dirty="0" smtClean="0"/>
              <a:t>OH-PIN</a:t>
            </a:r>
          </a:p>
          <a:p>
            <a:r>
              <a:rPr lang="en-US" dirty="0" err="1" smtClean="0"/>
              <a:t>Walktrap</a:t>
            </a:r>
            <a:endParaRPr lang="en-US" dirty="0" smtClean="0"/>
          </a:p>
          <a:p>
            <a:r>
              <a:rPr lang="en-US" dirty="0" smtClean="0"/>
              <a:t>Girvan-Newman</a:t>
            </a:r>
          </a:p>
          <a:p>
            <a:pPr marL="0" indent="0">
              <a:buNone/>
            </a:pPr>
            <a:r>
              <a:rPr lang="en-US" b="1" dirty="0"/>
              <a:t>Choice for criteria is not obvious</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126</a:t>
            </a:fld>
            <a:endParaRPr lang="nl-NL"/>
          </a:p>
        </p:txBody>
      </p:sp>
      <p:sp>
        <p:nvSpPr>
          <p:cNvPr id="5" name="Title 4"/>
          <p:cNvSpPr>
            <a:spLocks noGrp="1"/>
          </p:cNvSpPr>
          <p:nvPr>
            <p:ph type="title"/>
          </p:nvPr>
        </p:nvSpPr>
        <p:spPr/>
        <p:txBody>
          <a:bodyPr/>
          <a:lstStyle/>
          <a:p>
            <a:r>
              <a:rPr lang="en-US" dirty="0" smtClean="0"/>
              <a:t>Clusters</a:t>
            </a:r>
            <a:endParaRPr lang="en-US" dirty="0"/>
          </a:p>
        </p:txBody>
      </p:sp>
      <p:sp>
        <p:nvSpPr>
          <p:cNvPr id="9" name="TextBox 8"/>
          <p:cNvSpPr txBox="1"/>
          <p:nvPr/>
        </p:nvSpPr>
        <p:spPr>
          <a:xfrm>
            <a:off x="8421757" y="566360"/>
            <a:ext cx="3048000" cy="369332"/>
          </a:xfrm>
          <a:prstGeom prst="rect">
            <a:avLst/>
          </a:prstGeom>
          <a:noFill/>
        </p:spPr>
        <p:txBody>
          <a:bodyPr wrap="square" rtlCol="0">
            <a:spAutoFit/>
          </a:bodyPr>
          <a:lstStyle/>
          <a:p>
            <a:r>
              <a:rPr lang="en-US" b="1" dirty="0" smtClean="0"/>
              <a:t>MCL, all edges</a:t>
            </a:r>
            <a:endParaRPr lang="en-US" b="1" dirty="0"/>
          </a:p>
        </p:txBody>
      </p:sp>
    </p:spTree>
    <p:extLst>
      <p:ext uri="{BB962C8B-B14F-4D97-AF65-F5344CB8AC3E}">
        <p14:creationId xmlns:p14="http://schemas.microsoft.com/office/powerpoint/2010/main" val="15955699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OH-PIN algorithm to identify clusters works here because the algorithm only used positive edges within the network. Now, the two anti-correlated clusters can be identified. " title="OH-PIN network clusters"/>
          <p:cNvGrpSpPr/>
          <p:nvPr/>
        </p:nvGrpSpPr>
        <p:grpSpPr>
          <a:xfrm>
            <a:off x="5877939" y="2227142"/>
            <a:ext cx="6690114" cy="2688552"/>
            <a:chOff x="5877939" y="2227142"/>
            <a:chExt cx="6690114" cy="2688552"/>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1295" y="2227142"/>
              <a:ext cx="3696758" cy="268855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939" y="2277742"/>
              <a:ext cx="3557609" cy="2587353"/>
            </a:xfrm>
            <a:prstGeom prst="rect">
              <a:avLst/>
            </a:prstGeom>
          </p:spPr>
        </p:pic>
      </p:grpSp>
      <p:sp>
        <p:nvSpPr>
          <p:cNvPr id="2" name="Content Placeholder 1"/>
          <p:cNvSpPr>
            <a:spLocks noGrp="1"/>
          </p:cNvSpPr>
          <p:nvPr>
            <p:ph idx="1"/>
          </p:nvPr>
        </p:nvSpPr>
        <p:spPr>
          <a:xfrm>
            <a:off x="576000" y="1656000"/>
            <a:ext cx="7305730" cy="4464000"/>
          </a:xfrm>
        </p:spPr>
        <p:txBody>
          <a:bodyPr/>
          <a:lstStyle/>
          <a:p>
            <a:pPr marL="0" indent="0">
              <a:buNone/>
            </a:pPr>
            <a:r>
              <a:rPr lang="en-US" b="1" dirty="0" smtClean="0"/>
              <a:t>Many algorithms for clustering available</a:t>
            </a:r>
          </a:p>
          <a:p>
            <a:r>
              <a:rPr lang="en-US" dirty="0"/>
              <a:t>WGCNA</a:t>
            </a:r>
            <a:endParaRPr lang="en-US" dirty="0" smtClean="0"/>
          </a:p>
          <a:p>
            <a:r>
              <a:rPr lang="en-US" dirty="0" smtClean="0"/>
              <a:t>MCL</a:t>
            </a:r>
          </a:p>
          <a:p>
            <a:r>
              <a:rPr lang="en-US" dirty="0" smtClean="0"/>
              <a:t>Louvain clustering</a:t>
            </a:r>
          </a:p>
          <a:p>
            <a:r>
              <a:rPr lang="en-US" dirty="0" smtClean="0"/>
              <a:t>OH-PIN</a:t>
            </a:r>
          </a:p>
          <a:p>
            <a:r>
              <a:rPr lang="en-US" dirty="0" err="1" smtClean="0"/>
              <a:t>Walktrap</a:t>
            </a:r>
            <a:endParaRPr lang="en-US" dirty="0" smtClean="0"/>
          </a:p>
          <a:p>
            <a:r>
              <a:rPr lang="en-US" dirty="0" smtClean="0"/>
              <a:t>Girvan-Newman</a:t>
            </a:r>
          </a:p>
          <a:p>
            <a:pPr marL="0" indent="0">
              <a:buNone/>
            </a:pPr>
            <a:r>
              <a:rPr lang="en-US" b="1" dirty="0"/>
              <a:t>Choice for criteria is not obvious</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127</a:t>
            </a:fld>
            <a:endParaRPr lang="nl-NL"/>
          </a:p>
        </p:txBody>
      </p:sp>
      <p:sp>
        <p:nvSpPr>
          <p:cNvPr id="5" name="Title 4"/>
          <p:cNvSpPr>
            <a:spLocks noGrp="1"/>
          </p:cNvSpPr>
          <p:nvPr>
            <p:ph type="title"/>
          </p:nvPr>
        </p:nvSpPr>
        <p:spPr/>
        <p:txBody>
          <a:bodyPr/>
          <a:lstStyle/>
          <a:p>
            <a:r>
              <a:rPr lang="en-US" dirty="0" smtClean="0"/>
              <a:t>Clusters</a:t>
            </a:r>
            <a:endParaRPr lang="en-US" dirty="0"/>
          </a:p>
        </p:txBody>
      </p:sp>
      <p:sp>
        <p:nvSpPr>
          <p:cNvPr id="9" name="TextBox 8"/>
          <p:cNvSpPr txBox="1"/>
          <p:nvPr/>
        </p:nvSpPr>
        <p:spPr>
          <a:xfrm>
            <a:off x="7388089" y="1641663"/>
            <a:ext cx="3375990" cy="369332"/>
          </a:xfrm>
          <a:prstGeom prst="rect">
            <a:avLst/>
          </a:prstGeom>
          <a:noFill/>
        </p:spPr>
        <p:txBody>
          <a:bodyPr wrap="square" rtlCol="0">
            <a:spAutoFit/>
          </a:bodyPr>
          <a:lstStyle/>
          <a:p>
            <a:r>
              <a:rPr lang="en-US" b="1" dirty="0" smtClean="0"/>
              <a:t>OH-PIN, positive edges only</a:t>
            </a:r>
            <a:endParaRPr lang="en-US" b="1" dirty="0"/>
          </a:p>
        </p:txBody>
      </p:sp>
    </p:spTree>
    <p:extLst>
      <p:ext uri="{BB962C8B-B14F-4D97-AF65-F5344CB8AC3E}">
        <p14:creationId xmlns:p14="http://schemas.microsoft.com/office/powerpoint/2010/main" val="737135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pPr marL="0" indent="0">
              <a:buNone/>
            </a:pPr>
            <a:endParaRPr lang="en-US" dirty="0"/>
          </a:p>
          <a:p>
            <a:r>
              <a:rPr lang="en-US" dirty="0" smtClean="0"/>
              <a:t>Force directed layout algorithm</a:t>
            </a:r>
            <a:br>
              <a:rPr lang="en-US" dirty="0" smtClean="0"/>
            </a:br>
            <a:r>
              <a:rPr lang="en-US" dirty="0" smtClean="0"/>
              <a:t>on edge weights </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128</a:t>
            </a:fld>
            <a:endParaRPr lang="nl-NL"/>
          </a:p>
        </p:txBody>
      </p:sp>
      <p:sp>
        <p:nvSpPr>
          <p:cNvPr id="5" name="Title 4"/>
          <p:cNvSpPr>
            <a:spLocks noGrp="1"/>
          </p:cNvSpPr>
          <p:nvPr>
            <p:ph type="title"/>
          </p:nvPr>
        </p:nvSpPr>
        <p:spPr/>
        <p:txBody>
          <a:bodyPr/>
          <a:lstStyle/>
          <a:p>
            <a:r>
              <a:rPr lang="en-US" dirty="0" smtClean="0"/>
              <a:t>Clusters</a:t>
            </a:r>
            <a:endParaRPr lang="en-US" dirty="0"/>
          </a:p>
        </p:txBody>
      </p:sp>
      <p:pic>
        <p:nvPicPr>
          <p:cNvPr id="6" name="Picture Placeholder 5" descr="Force-directed layout makes it easier to show presence of clusters in a dataset. The clusters now separate vertically and appear to be connected mostly by negatively-weighted edges. " title="Force-directed layout"/>
          <p:cNvPicPr>
            <a:picLocks noChangeAspect="1"/>
          </p:cNvPicPr>
          <p:nvPr/>
        </p:nvPicPr>
        <p:blipFill rotWithShape="1">
          <a:blip r:embed="rId2">
            <a:extLst>
              <a:ext uri="{28A0092B-C50C-407E-A947-70E740481C1C}">
                <a14:useLocalDpi xmlns:a14="http://schemas.microsoft.com/office/drawing/2010/main" val="0"/>
              </a:ext>
            </a:extLst>
          </a:blip>
          <a:srcRect l="21771" r="43488"/>
          <a:stretch/>
        </p:blipFill>
        <p:spPr>
          <a:xfrm rot="5400000" flipV="1">
            <a:off x="6124761" y="1437418"/>
            <a:ext cx="4098235" cy="3741702"/>
          </a:xfrm>
          <a:prstGeom prst="roundRect">
            <a:avLst/>
          </a:prstGeom>
          <a:ln w="76200">
            <a:solidFill>
              <a:srgbClr val="2F4D5D"/>
            </a:solidFill>
          </a:ln>
        </p:spPr>
      </p:pic>
    </p:spTree>
    <p:extLst>
      <p:ext uri="{BB962C8B-B14F-4D97-AF65-F5344CB8AC3E}">
        <p14:creationId xmlns:p14="http://schemas.microsoft.com/office/powerpoint/2010/main" val="247854587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etwork generated from nodes identified through machine learning approach. " title="Integrated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179" y="1449036"/>
            <a:ext cx="4721086" cy="4100508"/>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endParaRPr lang="en-US" dirty="0" smtClean="0"/>
          </a:p>
          <a:p>
            <a:endParaRPr lang="en-US" dirty="0"/>
          </a:p>
          <a:p>
            <a:endParaRPr lang="en-US" dirty="0" smtClean="0"/>
          </a:p>
          <a:p>
            <a:r>
              <a:rPr lang="en-US" dirty="0" smtClean="0"/>
              <a:t>Force directed layout algorithm</a:t>
            </a:r>
            <a:br>
              <a:rPr lang="en-US" dirty="0" smtClean="0"/>
            </a:br>
            <a:r>
              <a:rPr lang="en-US" dirty="0" smtClean="0"/>
              <a:t>on edge weights </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129</a:t>
            </a:fld>
            <a:endParaRPr lang="nl-NL"/>
          </a:p>
        </p:txBody>
      </p:sp>
      <p:sp>
        <p:nvSpPr>
          <p:cNvPr id="5" name="Title 4"/>
          <p:cNvSpPr>
            <a:spLocks noGrp="1"/>
          </p:cNvSpPr>
          <p:nvPr>
            <p:ph type="title"/>
          </p:nvPr>
        </p:nvSpPr>
        <p:spPr/>
        <p:txBody>
          <a:bodyPr/>
          <a:lstStyle/>
          <a:p>
            <a:r>
              <a:rPr lang="en-US" dirty="0" smtClean="0"/>
              <a:t>Clusters</a:t>
            </a:r>
            <a:endParaRPr lang="en-US" dirty="0"/>
          </a:p>
        </p:txBody>
      </p:sp>
      <p:sp>
        <p:nvSpPr>
          <p:cNvPr id="7" name="Oval 6"/>
          <p:cNvSpPr/>
          <p:nvPr/>
        </p:nvSpPr>
        <p:spPr>
          <a:xfrm>
            <a:off x="6920948" y="3601278"/>
            <a:ext cx="1729409" cy="171284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560366" y="1656000"/>
            <a:ext cx="1729409" cy="171284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29924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ntegrated association network containing fungi, bacteria and oomycetes. Albugo and Dioszegia are highly central nodes in the network." title="Association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45282" b="7279"/>
          <a:stretch/>
        </p:blipFill>
        <p:spPr bwMode="auto">
          <a:xfrm>
            <a:off x="900000" y="1611276"/>
            <a:ext cx="4510453" cy="4382020"/>
          </a:xfrm>
          <a:prstGeom prst="round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5760913" y="1306919"/>
            <a:ext cx="6259800" cy="4464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smtClean="0"/>
              <a:t>Effect of node removal on network structure</a:t>
            </a:r>
            <a:endParaRPr lang="en-US" b="1" dirty="0"/>
          </a:p>
          <a:p>
            <a:pPr marL="457200" indent="-457200">
              <a:buFont typeface="+mj-lt"/>
              <a:buAutoNum type="arabicPeriod"/>
            </a:pPr>
            <a:r>
              <a:rPr lang="en-US" dirty="0" smtClean="0"/>
              <a:t>Remove node </a:t>
            </a:r>
          </a:p>
          <a:p>
            <a:pPr marL="457200" indent="-457200">
              <a:buFont typeface="+mj-lt"/>
              <a:buAutoNum type="arabicPeriod"/>
            </a:pPr>
            <a:r>
              <a:rPr lang="en-US" dirty="0" smtClean="0"/>
              <a:t>Construct network from partial abundances</a:t>
            </a:r>
          </a:p>
          <a:p>
            <a:pPr marL="457200" indent="-457200">
              <a:buFont typeface="+mj-lt"/>
              <a:buAutoNum type="arabicPeriod"/>
            </a:pPr>
            <a:r>
              <a:rPr lang="en-US" dirty="0" smtClean="0"/>
              <a:t>Count edges absent from partial network</a:t>
            </a:r>
          </a:p>
          <a:p>
            <a:endParaRPr lang="en-US" dirty="0" smtClean="0"/>
          </a:p>
          <a:p>
            <a:r>
              <a:rPr lang="en-US" dirty="0" smtClean="0"/>
              <a:t>Hub nodes: high values for all centralities</a:t>
            </a:r>
          </a:p>
          <a:p>
            <a:r>
              <a:rPr lang="en-US" dirty="0" smtClean="0"/>
              <a:t>Positive control: high degree, low centrality</a:t>
            </a:r>
          </a:p>
          <a:p>
            <a:r>
              <a:rPr lang="en-US" dirty="0" smtClean="0"/>
              <a:t>Negative control: high abundance, low degree, low centrality</a:t>
            </a:r>
          </a:p>
          <a:p>
            <a:endParaRPr lang="en-US" dirty="0" smtClean="0"/>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
        <p:nvSpPr>
          <p:cNvPr id="2" name="Rectangle 1"/>
          <p:cNvSpPr/>
          <p:nvPr/>
        </p:nvSpPr>
        <p:spPr>
          <a:xfrm>
            <a:off x="5611906" y="4128247"/>
            <a:ext cx="6408807" cy="1532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689412" y="1845953"/>
            <a:ext cx="883023" cy="8569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608294" y="3316165"/>
            <a:ext cx="883023" cy="8569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628156" y="2887712"/>
            <a:ext cx="883023" cy="85690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76865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do you know if your network is “ok”? </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130</a:t>
            </a:fld>
            <a:endParaRPr lang="nl-NL"/>
          </a:p>
        </p:txBody>
      </p:sp>
      <p:sp>
        <p:nvSpPr>
          <p:cNvPr id="5" name="Title 4"/>
          <p:cNvSpPr>
            <a:spLocks noGrp="1"/>
          </p:cNvSpPr>
          <p:nvPr>
            <p:ph type="title"/>
          </p:nvPr>
        </p:nvSpPr>
        <p:spPr/>
        <p:txBody>
          <a:bodyPr/>
          <a:lstStyle/>
          <a:p>
            <a:r>
              <a:rPr lang="en-US" dirty="0" smtClean="0"/>
              <a:t>Robustness of microbial networks</a:t>
            </a:r>
            <a:endParaRPr lang="en-US" dirty="0"/>
          </a:p>
        </p:txBody>
      </p:sp>
    </p:spTree>
    <p:extLst>
      <p:ext uri="{BB962C8B-B14F-4D97-AF65-F5344CB8AC3E}">
        <p14:creationId xmlns:p14="http://schemas.microsoft.com/office/powerpoint/2010/main" val="29111011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original data</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131</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grpSp>
        <p:nvGrpSpPr>
          <p:cNvPr id="35" name="Group 34" title="Toy network"/>
          <p:cNvGrpSpPr/>
          <p:nvPr/>
        </p:nvGrpSpPr>
        <p:grpSpPr>
          <a:xfrm>
            <a:off x="3619832" y="1847466"/>
            <a:ext cx="7530522" cy="4159891"/>
            <a:chOff x="3619832" y="1847466"/>
            <a:chExt cx="7530522" cy="4159891"/>
          </a:xfrm>
        </p:grpSpPr>
        <p:cxnSp>
          <p:nvCxnSpPr>
            <p:cNvPr id="6" name="Straight Connector 5"/>
            <p:cNvCxnSpPr>
              <a:stCxn id="32" idx="5"/>
              <a:endCxn id="33"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 name="Straight Connector 6"/>
            <p:cNvCxnSpPr>
              <a:stCxn id="32" idx="3"/>
              <a:endCxn id="30"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23" idx="5"/>
              <a:endCxn id="24"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7" idx="4"/>
              <a:endCxn id="28"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3"/>
              <a:endCxn id="24"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8" idx="5"/>
              <a:endCxn id="26" idx="1"/>
            </p:cNvCxnSpPr>
            <p:nvPr/>
          </p:nvCxnSpPr>
          <p:spPr>
            <a:xfrm>
              <a:off x="5730647" y="4589833"/>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6" idx="3"/>
              <a:endCxn id="24" idx="6"/>
            </p:cNvCxnSpPr>
            <p:nvPr/>
          </p:nvCxnSpPr>
          <p:spPr>
            <a:xfrm flipH="1">
              <a:off x="5170311" y="5386200"/>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6" idx="7"/>
              <a:endCxn id="30" idx="2"/>
            </p:cNvCxnSpPr>
            <p:nvPr/>
          </p:nvCxnSpPr>
          <p:spPr>
            <a:xfrm flipV="1">
              <a:off x="6754403" y="4543257"/>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6" idx="6"/>
              <a:endCxn id="29"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30" idx="0"/>
              <a:endCxn id="31" idx="4"/>
            </p:cNvCxnSpPr>
            <p:nvPr/>
          </p:nvCxnSpPr>
          <p:spPr>
            <a:xfrm flipV="1">
              <a:off x="8347977" y="2612896"/>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29" idx="6"/>
              <a:endCxn id="33"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3"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5"/>
              <a:endCxn id="32"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25" idx="4"/>
              <a:endCxn id="33"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32" idx="6"/>
              <a:endCxn id="25"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4" idx="5"/>
              <a:endCxn id="25"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4" idx="3"/>
              <a:endCxn id="32"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3" name="Oval 22"/>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189289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original data</a:t>
            </a:r>
          </a:p>
          <a:p>
            <a:r>
              <a:rPr lang="en-US" dirty="0" smtClean="0"/>
              <a:t>Test robustness of edges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132</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grpSp>
        <p:nvGrpSpPr>
          <p:cNvPr id="15" name="Group 14" descr="One edge is removed, because permutations of the data showed it was unstable. " title="Permuted toy network"/>
          <p:cNvGrpSpPr/>
          <p:nvPr/>
        </p:nvGrpSpPr>
        <p:grpSpPr>
          <a:xfrm>
            <a:off x="3619832" y="1847466"/>
            <a:ext cx="7530522" cy="4159891"/>
            <a:chOff x="3619832" y="1847466"/>
            <a:chExt cx="7530522" cy="4159891"/>
          </a:xfrm>
        </p:grpSpPr>
        <p:cxnSp>
          <p:nvCxnSpPr>
            <p:cNvPr id="6" name="Straight Connector 5"/>
            <p:cNvCxnSpPr>
              <a:stCxn id="32" idx="5"/>
              <a:endCxn id="33"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 name="Straight Connector 6"/>
            <p:cNvCxnSpPr>
              <a:stCxn id="32" idx="3"/>
              <a:endCxn id="30"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23" idx="5"/>
              <a:endCxn id="24"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7" idx="4"/>
              <a:endCxn id="28"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3"/>
              <a:endCxn id="24"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8" idx="5"/>
              <a:endCxn id="26" idx="1"/>
            </p:cNvCxnSpPr>
            <p:nvPr/>
          </p:nvCxnSpPr>
          <p:spPr>
            <a:xfrm>
              <a:off x="5730647" y="4589833"/>
              <a:ext cx="641918" cy="414529"/>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6" idx="3"/>
              <a:endCxn id="24" idx="6"/>
            </p:cNvCxnSpPr>
            <p:nvPr/>
          </p:nvCxnSpPr>
          <p:spPr>
            <a:xfrm flipH="1">
              <a:off x="5170311" y="5386200"/>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6" idx="7"/>
              <a:endCxn id="30" idx="2"/>
            </p:cNvCxnSpPr>
            <p:nvPr/>
          </p:nvCxnSpPr>
          <p:spPr>
            <a:xfrm flipV="1">
              <a:off x="6754403" y="4543257"/>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6" idx="6"/>
              <a:endCxn id="29"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29" idx="6"/>
              <a:endCxn id="33"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3"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5"/>
              <a:endCxn id="32"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25" idx="4"/>
              <a:endCxn id="33"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32" idx="6"/>
              <a:endCxn id="25"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4" idx="5"/>
              <a:endCxn id="25"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4" idx="3"/>
              <a:endCxn id="32"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3" name="Oval 22"/>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854226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original data</a:t>
            </a:r>
          </a:p>
          <a:p>
            <a:r>
              <a:rPr lang="en-US" dirty="0" smtClean="0"/>
              <a:t>Test robustness of edges</a:t>
            </a:r>
          </a:p>
          <a:p>
            <a:r>
              <a:rPr lang="en-US" dirty="0" smtClean="0"/>
              <a:t>Remove unstable edges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133</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grpSp>
        <p:nvGrpSpPr>
          <p:cNvPr id="35" name="Group 34" descr="One edge is removed, because permutations of the data showed it was unstable. " title="Permuted toy network"/>
          <p:cNvGrpSpPr/>
          <p:nvPr/>
        </p:nvGrpSpPr>
        <p:grpSpPr>
          <a:xfrm>
            <a:off x="3619832" y="1847466"/>
            <a:ext cx="7530522" cy="4159891"/>
            <a:chOff x="3619832" y="1847466"/>
            <a:chExt cx="7530522" cy="4159891"/>
          </a:xfrm>
        </p:grpSpPr>
        <p:cxnSp>
          <p:nvCxnSpPr>
            <p:cNvPr id="36" name="Straight Connector 35"/>
            <p:cNvCxnSpPr>
              <a:stCxn id="61" idx="5"/>
              <a:endCxn id="62"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61" idx="3"/>
              <a:endCxn id="59"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52" idx="5"/>
              <a:endCxn id="53"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6" idx="4"/>
              <a:endCxn id="57"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7" idx="3"/>
              <a:endCxn id="53"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7" idx="5"/>
              <a:endCxn id="55" idx="1"/>
            </p:cNvCxnSpPr>
            <p:nvPr/>
          </p:nvCxnSpPr>
          <p:spPr>
            <a:xfrm>
              <a:off x="5730647" y="4589833"/>
              <a:ext cx="641918" cy="414529"/>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5" idx="3"/>
              <a:endCxn id="53" idx="6"/>
            </p:cNvCxnSpPr>
            <p:nvPr/>
          </p:nvCxnSpPr>
          <p:spPr>
            <a:xfrm flipH="1">
              <a:off x="5170311" y="5386200"/>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5" idx="7"/>
              <a:endCxn id="59" idx="2"/>
            </p:cNvCxnSpPr>
            <p:nvPr/>
          </p:nvCxnSpPr>
          <p:spPr>
            <a:xfrm flipV="1">
              <a:off x="6754403" y="4543257"/>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5" idx="6"/>
              <a:endCxn id="58"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8" idx="6"/>
              <a:endCxn id="62"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9" idx="6"/>
              <a:endCxn id="62"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5"/>
              <a:endCxn id="61"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54" idx="4"/>
              <a:endCxn id="62"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1" idx="6"/>
              <a:endCxn id="54"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3" idx="5"/>
              <a:endCxn id="54"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3"/>
              <a:endCxn id="61"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2" name="Oval 51"/>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783231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original data</a:t>
            </a:r>
          </a:p>
          <a:p>
            <a:r>
              <a:rPr lang="en-US" dirty="0" smtClean="0"/>
              <a:t>Test robustness of edges</a:t>
            </a:r>
          </a:p>
          <a:p>
            <a:r>
              <a:rPr lang="en-US" dirty="0" smtClean="0"/>
              <a:t>Remove unstable edges</a:t>
            </a:r>
          </a:p>
          <a:p>
            <a:pPr lvl="1"/>
            <a:r>
              <a:rPr lang="en-US" dirty="0" smtClean="0"/>
              <a:t>Implemented in </a:t>
            </a:r>
            <a:r>
              <a:rPr lang="en-US" dirty="0" err="1" smtClean="0"/>
              <a:t>CoNet</a:t>
            </a:r>
            <a:r>
              <a:rPr lang="en-US" dirty="0" smtClean="0"/>
              <a:t/>
            </a:r>
            <a:br>
              <a:rPr lang="en-US" dirty="0" smtClean="0"/>
            </a:br>
            <a:r>
              <a:rPr lang="en-US" dirty="0" smtClean="0"/>
              <a:t>and SPIEC-EASI </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134</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grpSp>
        <p:nvGrpSpPr>
          <p:cNvPr id="35" name="Group 34" descr="One edge is removed, because permutations of the data showed it was unstable. " title="Permuted toy network"/>
          <p:cNvGrpSpPr/>
          <p:nvPr/>
        </p:nvGrpSpPr>
        <p:grpSpPr>
          <a:xfrm>
            <a:off x="3619832" y="1847466"/>
            <a:ext cx="7530522" cy="4159891"/>
            <a:chOff x="3619832" y="1847466"/>
            <a:chExt cx="7530522" cy="4159891"/>
          </a:xfrm>
        </p:grpSpPr>
        <p:cxnSp>
          <p:nvCxnSpPr>
            <p:cNvPr id="36" name="Straight Connector 35"/>
            <p:cNvCxnSpPr>
              <a:stCxn id="61" idx="5"/>
              <a:endCxn id="62"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61" idx="3"/>
              <a:endCxn id="59"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52" idx="5"/>
              <a:endCxn id="53"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6" idx="4"/>
              <a:endCxn id="57"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7" idx="3"/>
              <a:endCxn id="53"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7" idx="5"/>
              <a:endCxn id="55" idx="1"/>
            </p:cNvCxnSpPr>
            <p:nvPr/>
          </p:nvCxnSpPr>
          <p:spPr>
            <a:xfrm>
              <a:off x="5730647" y="4589833"/>
              <a:ext cx="641918" cy="414529"/>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5" idx="3"/>
              <a:endCxn id="53" idx="6"/>
            </p:cNvCxnSpPr>
            <p:nvPr/>
          </p:nvCxnSpPr>
          <p:spPr>
            <a:xfrm flipH="1">
              <a:off x="5170311" y="5386200"/>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5" idx="7"/>
              <a:endCxn id="59" idx="2"/>
            </p:cNvCxnSpPr>
            <p:nvPr/>
          </p:nvCxnSpPr>
          <p:spPr>
            <a:xfrm flipV="1">
              <a:off x="6754403" y="4543257"/>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5" idx="6"/>
              <a:endCxn id="58"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8" idx="6"/>
              <a:endCxn id="62"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9" idx="6"/>
              <a:endCxn id="62"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5"/>
              <a:endCxn id="61"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54" idx="4"/>
              <a:endCxn id="62"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1" idx="6"/>
              <a:endCxn id="54"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3" idx="5"/>
              <a:endCxn id="54"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3"/>
              <a:endCxn id="61"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2" name="Oval 51"/>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38008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inferred network</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135</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sp>
        <p:nvSpPr>
          <p:cNvPr id="24" name="Oval 2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title="Toy network"/>
          <p:cNvGrpSpPr/>
          <p:nvPr/>
        </p:nvGrpSpPr>
        <p:grpSpPr>
          <a:xfrm>
            <a:off x="3619832" y="1847466"/>
            <a:ext cx="7530522" cy="4159891"/>
            <a:chOff x="3619832" y="1847466"/>
            <a:chExt cx="7530522" cy="4159891"/>
          </a:xfrm>
        </p:grpSpPr>
        <p:cxnSp>
          <p:nvCxnSpPr>
            <p:cNvPr id="37" name="Straight Connector 36"/>
            <p:cNvCxnSpPr>
              <a:stCxn id="62" idx="5"/>
              <a:endCxn id="63"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2" idx="3"/>
              <a:endCxn id="60"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3" idx="5"/>
              <a:endCxn id="54"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7" idx="4"/>
              <a:endCxn id="58"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8" idx="3"/>
              <a:endCxn id="54"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8" idx="5"/>
              <a:endCxn id="56" idx="1"/>
            </p:cNvCxnSpPr>
            <p:nvPr/>
          </p:nvCxnSpPr>
          <p:spPr>
            <a:xfrm>
              <a:off x="5730647" y="4589833"/>
              <a:ext cx="641918" cy="414529"/>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6" idx="3"/>
              <a:endCxn id="54" idx="6"/>
            </p:cNvCxnSpPr>
            <p:nvPr/>
          </p:nvCxnSpPr>
          <p:spPr>
            <a:xfrm flipH="1">
              <a:off x="5170311" y="5386200"/>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6" idx="7"/>
              <a:endCxn id="60" idx="2"/>
            </p:cNvCxnSpPr>
            <p:nvPr/>
          </p:nvCxnSpPr>
          <p:spPr>
            <a:xfrm flipV="1">
              <a:off x="6754403" y="4543257"/>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6" idx="6"/>
              <a:endCxn id="59"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9" idx="6"/>
              <a:endCxn id="63"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3"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5"/>
              <a:endCxn id="62"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55" idx="4"/>
              <a:endCxn id="63"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2" idx="6"/>
              <a:endCxn id="55"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4" idx="5"/>
              <a:endCxn id="55"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4" idx="3"/>
              <a:endCxn id="62"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3" name="Oval 52"/>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92415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inferred network</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136</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grpSp>
        <p:nvGrpSpPr>
          <p:cNvPr id="11" name="Group 10" descr="The permuted network shows how rewiring only one edge strongly affects the betweenness centrality of the node connecting two clusters. " title="Permuted toy network"/>
          <p:cNvGrpSpPr/>
          <p:nvPr/>
        </p:nvGrpSpPr>
        <p:grpSpPr>
          <a:xfrm>
            <a:off x="3619832" y="1847466"/>
            <a:ext cx="7530522" cy="4159891"/>
            <a:chOff x="3619832" y="1847466"/>
            <a:chExt cx="7530522" cy="4159891"/>
          </a:xfrm>
        </p:grpSpPr>
        <p:cxnSp>
          <p:nvCxnSpPr>
            <p:cNvPr id="6" name="Straight Connector 5"/>
            <p:cNvCxnSpPr>
              <a:stCxn id="32" idx="5"/>
              <a:endCxn id="33"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 name="Straight Connector 6"/>
            <p:cNvCxnSpPr>
              <a:stCxn id="32" idx="3"/>
              <a:endCxn id="30"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23" idx="5"/>
              <a:endCxn id="24"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7" idx="4"/>
              <a:endCxn id="28"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3"/>
              <a:endCxn id="24"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6" idx="2"/>
              <a:endCxn id="24" idx="6"/>
            </p:cNvCxnSpPr>
            <p:nvPr/>
          </p:nvCxnSpPr>
          <p:spPr>
            <a:xfrm flipH="1">
              <a:off x="5170311" y="5195281"/>
              <a:ext cx="1123173" cy="54207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8" idx="6"/>
              <a:endCxn id="30" idx="2"/>
            </p:cNvCxnSpPr>
            <p:nvPr/>
          </p:nvCxnSpPr>
          <p:spPr>
            <a:xfrm>
              <a:off x="5809728" y="4398914"/>
              <a:ext cx="2268249" cy="144343"/>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6" idx="6"/>
              <a:endCxn id="29"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29" idx="6"/>
              <a:endCxn id="33"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3"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5"/>
              <a:endCxn id="32"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25" idx="4"/>
              <a:endCxn id="33"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32" idx="6"/>
              <a:endCxn id="25"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4" idx="5"/>
              <a:endCxn id="25"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4" idx="3"/>
              <a:endCxn id="32"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3" name="Oval 22"/>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51471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inferred network</a:t>
            </a:r>
          </a:p>
          <a:p>
            <a:r>
              <a:rPr lang="en-US" dirty="0" smtClean="0"/>
              <a:t>Estimate fraction of stable centralities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137</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sp>
        <p:nvSpPr>
          <p:cNvPr id="37" name="Rectangle 36"/>
          <p:cNvSpPr/>
          <p:nvPr/>
        </p:nvSpPr>
        <p:spPr>
          <a:xfrm>
            <a:off x="934278" y="6257836"/>
            <a:ext cx="5015948" cy="600164"/>
          </a:xfrm>
          <a:prstGeom prst="rect">
            <a:avLst/>
          </a:prstGeom>
        </p:spPr>
        <p:txBody>
          <a:bodyPr wrap="square">
            <a:spAutoFit/>
          </a:bodyPr>
          <a:lstStyle/>
          <a:p>
            <a:r>
              <a:rPr lang="en-US" sz="1100" dirty="0" smtClean="0">
                <a:solidFill>
                  <a:schemeClr val="bg1"/>
                </a:solidFill>
              </a:rPr>
              <a:t>Frantz</a:t>
            </a:r>
            <a:r>
              <a:rPr lang="en-US" sz="1100" dirty="0">
                <a:solidFill>
                  <a:schemeClr val="bg1"/>
                </a:solidFill>
              </a:rPr>
              <a:t> </a:t>
            </a:r>
            <a:r>
              <a:rPr lang="en-US" sz="1100" dirty="0" smtClean="0">
                <a:solidFill>
                  <a:schemeClr val="bg1"/>
                </a:solidFill>
              </a:rPr>
              <a:t>&amp; </a:t>
            </a:r>
            <a:r>
              <a:rPr lang="en-US" sz="1100" dirty="0" err="1" smtClean="0">
                <a:solidFill>
                  <a:schemeClr val="bg1"/>
                </a:solidFill>
              </a:rPr>
              <a:t>Carley</a:t>
            </a:r>
            <a:r>
              <a:rPr lang="en-US" sz="1100" dirty="0" smtClean="0">
                <a:solidFill>
                  <a:schemeClr val="bg1"/>
                </a:solidFill>
              </a:rPr>
              <a:t>. (</a:t>
            </a:r>
            <a:r>
              <a:rPr lang="en-US" sz="1100" dirty="0">
                <a:solidFill>
                  <a:schemeClr val="bg1"/>
                </a:solidFill>
              </a:rPr>
              <a:t>2017). Reporting a network’s most-central actor with a confidence level. </a:t>
            </a:r>
            <a:r>
              <a:rPr lang="en-US" sz="1100" i="1" dirty="0">
                <a:solidFill>
                  <a:schemeClr val="bg1"/>
                </a:solidFill>
              </a:rPr>
              <a:t>Computational and Mathematical Organization Theory</a:t>
            </a:r>
            <a:r>
              <a:rPr lang="en-US" sz="1100" dirty="0">
                <a:solidFill>
                  <a:schemeClr val="bg1"/>
                </a:solidFill>
              </a:rPr>
              <a:t>, </a:t>
            </a:r>
            <a:r>
              <a:rPr lang="en-US" sz="1100" i="1" dirty="0">
                <a:solidFill>
                  <a:schemeClr val="bg1"/>
                </a:solidFill>
              </a:rPr>
              <a:t>23</a:t>
            </a:r>
            <a:r>
              <a:rPr lang="en-US" sz="1100" dirty="0">
                <a:solidFill>
                  <a:schemeClr val="bg1"/>
                </a:solidFill>
              </a:rPr>
              <a:t>(2), 301-312.</a:t>
            </a:r>
          </a:p>
        </p:txBody>
      </p:sp>
      <p:grpSp>
        <p:nvGrpSpPr>
          <p:cNvPr id="36" name="Group 35" descr="The permuted network shows how rewiring only one edge strongly affects the betweenness centrality of the node connecting two clusters. " title="Permuted toy network"/>
          <p:cNvGrpSpPr/>
          <p:nvPr/>
        </p:nvGrpSpPr>
        <p:grpSpPr>
          <a:xfrm>
            <a:off x="3619832" y="1847466"/>
            <a:ext cx="7530522" cy="4159891"/>
            <a:chOff x="3619832" y="1847466"/>
            <a:chExt cx="7530522" cy="4159891"/>
          </a:xfrm>
        </p:grpSpPr>
        <p:cxnSp>
          <p:nvCxnSpPr>
            <p:cNvPr id="38" name="Straight Connector 37"/>
            <p:cNvCxnSpPr>
              <a:stCxn id="62" idx="5"/>
              <a:endCxn id="63"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62" idx="3"/>
              <a:endCxn id="60"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3" idx="5"/>
              <a:endCxn id="54"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7" idx="4"/>
              <a:endCxn id="58"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8" idx="3"/>
              <a:endCxn id="54"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6" idx="2"/>
              <a:endCxn id="54" idx="6"/>
            </p:cNvCxnSpPr>
            <p:nvPr/>
          </p:nvCxnSpPr>
          <p:spPr>
            <a:xfrm flipH="1">
              <a:off x="5170311" y="5195281"/>
              <a:ext cx="1123173" cy="54207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8" idx="6"/>
              <a:endCxn id="60" idx="2"/>
            </p:cNvCxnSpPr>
            <p:nvPr/>
          </p:nvCxnSpPr>
          <p:spPr>
            <a:xfrm>
              <a:off x="5809728" y="4398914"/>
              <a:ext cx="2268249" cy="144343"/>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6" idx="6"/>
              <a:endCxn id="59"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9" idx="6"/>
              <a:endCxn id="63"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3"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5"/>
              <a:endCxn id="62"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55" idx="4"/>
              <a:endCxn id="63"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2" idx="6"/>
              <a:endCxn id="55"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4" idx="5"/>
              <a:endCxn id="55"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4" idx="3"/>
              <a:endCxn id="62"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3" name="Oval 52"/>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01710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Permute inferred network</a:t>
            </a:r>
          </a:p>
          <a:p>
            <a:r>
              <a:rPr lang="en-US" dirty="0" smtClean="0"/>
              <a:t>Estimate fraction of stable centralities</a:t>
            </a:r>
          </a:p>
          <a:p>
            <a:r>
              <a:rPr lang="en-US" dirty="0" smtClean="0"/>
              <a:t>Note: clusters less</a:t>
            </a:r>
            <a:br>
              <a:rPr lang="en-US" dirty="0" smtClean="0"/>
            </a:br>
            <a:r>
              <a:rPr lang="en-US" dirty="0" smtClean="0"/>
              <a:t>dependent on specific</a:t>
            </a:r>
            <a:br>
              <a:rPr lang="en-US" dirty="0" smtClean="0"/>
            </a:br>
            <a:r>
              <a:rPr lang="en-US" dirty="0" smtClean="0"/>
              <a:t>associations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138</a:t>
            </a:fld>
            <a:endParaRPr lang="nl-NL"/>
          </a:p>
        </p:txBody>
      </p:sp>
      <p:sp>
        <p:nvSpPr>
          <p:cNvPr id="5" name="Title 4"/>
          <p:cNvSpPr>
            <a:spLocks noGrp="1"/>
          </p:cNvSpPr>
          <p:nvPr>
            <p:ph type="title"/>
          </p:nvPr>
        </p:nvSpPr>
        <p:spPr/>
        <p:txBody>
          <a:bodyPr/>
          <a:lstStyle/>
          <a:p>
            <a:r>
              <a:rPr lang="en-US" dirty="0" smtClean="0"/>
              <a:t>Permutation testing</a:t>
            </a:r>
            <a:endParaRPr lang="en-US" dirty="0"/>
          </a:p>
        </p:txBody>
      </p:sp>
      <p:sp>
        <p:nvSpPr>
          <p:cNvPr id="37" name="Rectangle 36"/>
          <p:cNvSpPr/>
          <p:nvPr/>
        </p:nvSpPr>
        <p:spPr>
          <a:xfrm>
            <a:off x="934278" y="6257836"/>
            <a:ext cx="5015948" cy="600164"/>
          </a:xfrm>
          <a:prstGeom prst="rect">
            <a:avLst/>
          </a:prstGeom>
        </p:spPr>
        <p:txBody>
          <a:bodyPr wrap="square">
            <a:spAutoFit/>
          </a:bodyPr>
          <a:lstStyle/>
          <a:p>
            <a:r>
              <a:rPr lang="en-US" sz="1100" dirty="0" smtClean="0">
                <a:solidFill>
                  <a:schemeClr val="bg1"/>
                </a:solidFill>
              </a:rPr>
              <a:t>Frantz</a:t>
            </a:r>
            <a:r>
              <a:rPr lang="en-US" sz="1100" dirty="0">
                <a:solidFill>
                  <a:schemeClr val="bg1"/>
                </a:solidFill>
              </a:rPr>
              <a:t> </a:t>
            </a:r>
            <a:r>
              <a:rPr lang="en-US" sz="1100" dirty="0" smtClean="0">
                <a:solidFill>
                  <a:schemeClr val="bg1"/>
                </a:solidFill>
              </a:rPr>
              <a:t>&amp; </a:t>
            </a:r>
            <a:r>
              <a:rPr lang="en-US" sz="1100" dirty="0" err="1" smtClean="0">
                <a:solidFill>
                  <a:schemeClr val="bg1"/>
                </a:solidFill>
              </a:rPr>
              <a:t>Carley</a:t>
            </a:r>
            <a:r>
              <a:rPr lang="en-US" sz="1100" dirty="0" smtClean="0">
                <a:solidFill>
                  <a:schemeClr val="bg1"/>
                </a:solidFill>
              </a:rPr>
              <a:t>. (</a:t>
            </a:r>
            <a:r>
              <a:rPr lang="en-US" sz="1100" dirty="0">
                <a:solidFill>
                  <a:schemeClr val="bg1"/>
                </a:solidFill>
              </a:rPr>
              <a:t>2017). Reporting a network’s most-central actor with a confidence level. </a:t>
            </a:r>
            <a:r>
              <a:rPr lang="en-US" sz="1100" i="1" dirty="0">
                <a:solidFill>
                  <a:schemeClr val="bg1"/>
                </a:solidFill>
              </a:rPr>
              <a:t>Computational and Mathematical Organization Theory</a:t>
            </a:r>
            <a:r>
              <a:rPr lang="en-US" sz="1100" dirty="0">
                <a:solidFill>
                  <a:schemeClr val="bg1"/>
                </a:solidFill>
              </a:rPr>
              <a:t>, </a:t>
            </a:r>
            <a:r>
              <a:rPr lang="en-US" sz="1100" i="1" dirty="0">
                <a:solidFill>
                  <a:schemeClr val="bg1"/>
                </a:solidFill>
              </a:rPr>
              <a:t>23</a:t>
            </a:r>
            <a:r>
              <a:rPr lang="en-US" sz="1100" dirty="0">
                <a:solidFill>
                  <a:schemeClr val="bg1"/>
                </a:solidFill>
              </a:rPr>
              <a:t>(2), 301-312.</a:t>
            </a:r>
          </a:p>
        </p:txBody>
      </p:sp>
      <p:grpSp>
        <p:nvGrpSpPr>
          <p:cNvPr id="35" name="Group 34" descr="The permuted network shows how rewiring only one edge strongly affects the betweenness centrality of the node connecting two clusters. " title="Permuted toy network"/>
          <p:cNvGrpSpPr/>
          <p:nvPr/>
        </p:nvGrpSpPr>
        <p:grpSpPr>
          <a:xfrm>
            <a:off x="3619832" y="1847466"/>
            <a:ext cx="7530522" cy="4159891"/>
            <a:chOff x="3619832" y="1847466"/>
            <a:chExt cx="7530522" cy="4159891"/>
          </a:xfrm>
        </p:grpSpPr>
        <p:cxnSp>
          <p:nvCxnSpPr>
            <p:cNvPr id="36" name="Straight Connector 35"/>
            <p:cNvCxnSpPr>
              <a:stCxn id="61" idx="5"/>
              <a:endCxn id="62" idx="0"/>
            </p:cNvCxnSpPr>
            <p:nvPr/>
          </p:nvCxnSpPr>
          <p:spPr>
            <a:xfrm>
              <a:off x="9604377" y="3418660"/>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1" idx="3"/>
              <a:endCxn id="59" idx="7"/>
            </p:cNvCxnSpPr>
            <p:nvPr/>
          </p:nvCxnSpPr>
          <p:spPr>
            <a:xfrm flipH="1">
              <a:off x="8538896" y="3418660"/>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2" idx="5"/>
              <a:endCxn id="53" idx="1"/>
            </p:cNvCxnSpPr>
            <p:nvPr/>
          </p:nvCxnSpPr>
          <p:spPr>
            <a:xfrm>
              <a:off x="4080751" y="4795215"/>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6" idx="4"/>
              <a:endCxn id="57" idx="1"/>
            </p:cNvCxnSpPr>
            <p:nvPr/>
          </p:nvCxnSpPr>
          <p:spPr>
            <a:xfrm>
              <a:off x="5029519" y="3294001"/>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7" idx="3"/>
              <a:endCxn id="53" idx="0"/>
            </p:cNvCxnSpPr>
            <p:nvPr/>
          </p:nvCxnSpPr>
          <p:spPr>
            <a:xfrm flipH="1">
              <a:off x="4900311" y="4589833"/>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5" idx="2"/>
              <a:endCxn id="53" idx="6"/>
            </p:cNvCxnSpPr>
            <p:nvPr/>
          </p:nvCxnSpPr>
          <p:spPr>
            <a:xfrm flipH="1">
              <a:off x="5170311" y="5195281"/>
              <a:ext cx="1123173" cy="54207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7" idx="6"/>
              <a:endCxn id="59" idx="2"/>
            </p:cNvCxnSpPr>
            <p:nvPr/>
          </p:nvCxnSpPr>
          <p:spPr>
            <a:xfrm>
              <a:off x="5809728" y="4398914"/>
              <a:ext cx="2268249" cy="144343"/>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5" idx="6"/>
              <a:endCxn id="58" idx="2"/>
            </p:cNvCxnSpPr>
            <p:nvPr/>
          </p:nvCxnSpPr>
          <p:spPr>
            <a:xfrm>
              <a:off x="6833484" y="5195281"/>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8" idx="6"/>
              <a:endCxn id="62" idx="3"/>
            </p:cNvCxnSpPr>
            <p:nvPr/>
          </p:nvCxnSpPr>
          <p:spPr>
            <a:xfrm flipV="1">
              <a:off x="8788154" y="4982545"/>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9" idx="6"/>
              <a:endCxn id="62" idx="2"/>
            </p:cNvCxnSpPr>
            <p:nvPr/>
          </p:nvCxnSpPr>
          <p:spPr>
            <a:xfrm>
              <a:off x="8617977" y="4543257"/>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5"/>
              <a:endCxn id="61" idx="1"/>
            </p:cNvCxnSpPr>
            <p:nvPr/>
          </p:nvCxnSpPr>
          <p:spPr>
            <a:xfrm>
              <a:off x="8617977" y="2533815"/>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54" idx="4"/>
              <a:endCxn id="62" idx="7"/>
            </p:cNvCxnSpPr>
            <p:nvPr/>
          </p:nvCxnSpPr>
          <p:spPr>
            <a:xfrm flipH="1">
              <a:off x="10546520" y="4072566"/>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1" idx="6"/>
              <a:endCxn id="54" idx="1"/>
            </p:cNvCxnSpPr>
            <p:nvPr/>
          </p:nvCxnSpPr>
          <p:spPr>
            <a:xfrm>
              <a:off x="9683458" y="3227741"/>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3" idx="5"/>
              <a:endCxn id="54" idx="0"/>
            </p:cNvCxnSpPr>
            <p:nvPr/>
          </p:nvCxnSpPr>
          <p:spPr>
            <a:xfrm flipH="1">
              <a:off x="10880354" y="2308385"/>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3"/>
              <a:endCxn id="61" idx="7"/>
            </p:cNvCxnSpPr>
            <p:nvPr/>
          </p:nvCxnSpPr>
          <p:spPr>
            <a:xfrm flipH="1">
              <a:off x="9604377" y="2308385"/>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2" name="Oval 51"/>
            <p:cNvSpPr/>
            <p:nvPr/>
          </p:nvSpPr>
          <p:spPr>
            <a:xfrm>
              <a:off x="3619832" y="43342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630311" y="54673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10354" y="35325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6293484" y="492528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59519" y="275400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69728" y="412891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248154" y="5419592"/>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077977" y="427325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157058" y="207289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9143458" y="2957741"/>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085601" y="452162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487745" y="1847466"/>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905991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139</a:t>
            </a:fld>
            <a:endParaRPr lang="nl-NL"/>
          </a:p>
        </p:txBody>
      </p:sp>
      <p:sp>
        <p:nvSpPr>
          <p:cNvPr id="5" name="Title 4"/>
          <p:cNvSpPr>
            <a:spLocks noGrp="1"/>
          </p:cNvSpPr>
          <p:nvPr>
            <p:ph type="title"/>
          </p:nvPr>
        </p:nvSpPr>
        <p:spPr/>
        <p:txBody>
          <a:bodyPr/>
          <a:lstStyle/>
          <a:p>
            <a:r>
              <a:rPr lang="en-US" dirty="0" smtClean="0"/>
              <a:t>Null models</a:t>
            </a:r>
            <a:endParaRPr lang="en-US" dirty="0"/>
          </a:p>
        </p:txBody>
      </p:sp>
      <p:pic>
        <p:nvPicPr>
          <p:cNvPr id="7" name="Picture 6" descr="Random graph model, showing how some nodes are connected by edges. There is no clear graph structure. " title="Erdos-Renyi model"/>
          <p:cNvPicPr>
            <a:picLocks noChangeAspect="1"/>
          </p:cNvPicPr>
          <p:nvPr/>
        </p:nvPicPr>
        <p:blipFill rotWithShape="1">
          <a:blip r:embed="rId2">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spTree>
    <p:extLst>
      <p:ext uri="{BB962C8B-B14F-4D97-AF65-F5344CB8AC3E}">
        <p14:creationId xmlns:p14="http://schemas.microsoft.com/office/powerpoint/2010/main" val="584845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tegrated association network containing fungi, bacteria and oomycetes. Albugo and Dioszegia are highly central nodes in the network." title="Association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45282" b="7279"/>
          <a:stretch/>
        </p:blipFill>
        <p:spPr bwMode="auto">
          <a:xfrm>
            <a:off x="900000" y="1611276"/>
            <a:ext cx="4510453" cy="4382020"/>
          </a:xfrm>
          <a:prstGeom prst="round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5760913" y="1306919"/>
            <a:ext cx="6259800" cy="4464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smtClean="0"/>
              <a:t>Effect of node removal on network structure</a:t>
            </a:r>
            <a:endParaRPr lang="en-US" b="1" dirty="0"/>
          </a:p>
          <a:p>
            <a:pPr marL="457200" indent="-457200">
              <a:buFont typeface="+mj-lt"/>
              <a:buAutoNum type="arabicPeriod"/>
            </a:pPr>
            <a:r>
              <a:rPr lang="en-US" dirty="0" smtClean="0"/>
              <a:t>Remove node </a:t>
            </a:r>
          </a:p>
          <a:p>
            <a:pPr marL="457200" indent="-457200">
              <a:buFont typeface="+mj-lt"/>
              <a:buAutoNum type="arabicPeriod"/>
            </a:pPr>
            <a:r>
              <a:rPr lang="en-US" dirty="0" smtClean="0"/>
              <a:t>Construct network from partial abundances</a:t>
            </a:r>
          </a:p>
          <a:p>
            <a:pPr marL="457200" indent="-457200">
              <a:buFont typeface="+mj-lt"/>
              <a:buAutoNum type="arabicPeriod"/>
            </a:pPr>
            <a:r>
              <a:rPr lang="en-US" dirty="0" smtClean="0"/>
              <a:t>Count edges absent from partial network</a:t>
            </a:r>
          </a:p>
          <a:p>
            <a:endParaRPr lang="en-US" dirty="0" smtClean="0"/>
          </a:p>
          <a:p>
            <a:r>
              <a:rPr lang="en-US" dirty="0" smtClean="0"/>
              <a:t>Hub nodes: high values for all centralities</a:t>
            </a:r>
          </a:p>
          <a:p>
            <a:r>
              <a:rPr lang="en-US" dirty="0" smtClean="0"/>
              <a:t>Positive control: high degree, low centrality</a:t>
            </a:r>
          </a:p>
          <a:p>
            <a:r>
              <a:rPr lang="en-US" dirty="0" smtClean="0"/>
              <a:t>Negative control: high abundance, low degree, low centrality</a:t>
            </a:r>
          </a:p>
          <a:p>
            <a:endParaRPr lang="en-US" dirty="0" smtClean="0"/>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
        <p:nvSpPr>
          <p:cNvPr id="2" name="Rectangle 1"/>
          <p:cNvSpPr/>
          <p:nvPr/>
        </p:nvSpPr>
        <p:spPr>
          <a:xfrm>
            <a:off x="5511179" y="4595810"/>
            <a:ext cx="6408807" cy="1532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57718" y="2689411"/>
            <a:ext cx="609599" cy="62675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95498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140</a:t>
            </a:fld>
            <a:endParaRPr lang="nl-NL"/>
          </a:p>
        </p:txBody>
      </p:sp>
      <p:sp>
        <p:nvSpPr>
          <p:cNvPr id="5" name="Title 4"/>
          <p:cNvSpPr>
            <a:spLocks noGrp="1"/>
          </p:cNvSpPr>
          <p:nvPr>
            <p:ph type="title"/>
          </p:nvPr>
        </p:nvSpPr>
        <p:spPr/>
        <p:txBody>
          <a:bodyPr/>
          <a:lstStyle/>
          <a:p>
            <a:r>
              <a:rPr lang="en-US" dirty="0" smtClean="0"/>
              <a:t>Null models</a:t>
            </a:r>
            <a:endParaRPr lang="en-US" dirty="0"/>
          </a:p>
        </p:txBody>
      </p:sp>
      <p:pic>
        <p:nvPicPr>
          <p:cNvPr id="6" name="Picture 5" descr="Different random graph model, but the degree distribution is controlled. Now, more nodes have high degree. " title="Chung-Lu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pic>
        <p:nvPicPr>
          <p:cNvPr id="10" name="Picture 9" descr="Random graph model, showing how some nodes are connected by edges. There is no clear graph structure. " title="Erdos-Renyi model"/>
          <p:cNvPicPr>
            <a:picLocks noChangeAspect="1"/>
          </p:cNvPicPr>
          <p:nvPr/>
        </p:nvPicPr>
        <p:blipFill rotWithShape="1">
          <a:blip r:embed="rId3">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spTree>
    <p:extLst>
      <p:ext uri="{BB962C8B-B14F-4D97-AF65-F5344CB8AC3E}">
        <p14:creationId xmlns:p14="http://schemas.microsoft.com/office/powerpoint/2010/main" val="147003198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r>
              <a:rPr lang="en-US" sz="2000" dirty="0" err="1" smtClean="0"/>
              <a:t>Klemm-Eguíluz</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141</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pic>
        <p:nvPicPr>
          <p:cNvPr id="11" name="Picture 10" descr="This model generates a graph with scale-free distribution: there are a lot of nodes with low degree, but some central nodes with very high degree. Therefore, it is easy to travel from one part of the network to another part, through the central node. " title="Klemm-Eguiluz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868" y="2392497"/>
            <a:ext cx="3014673" cy="2676111"/>
          </a:xfrm>
          <a:prstGeom prst="rect">
            <a:avLst/>
          </a:prstGeom>
        </p:spPr>
      </p:pic>
      <p:pic>
        <p:nvPicPr>
          <p:cNvPr id="10" name="Picture 9" descr="Random graph model, showing how some nodes are connected by edges. There is no clear graph structure. " title="Erdos-Renyi model"/>
          <p:cNvPicPr>
            <a:picLocks noChangeAspect="1"/>
          </p:cNvPicPr>
          <p:nvPr/>
        </p:nvPicPr>
        <p:blipFill rotWithShape="1">
          <a:blip r:embed="rId3">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pic>
        <p:nvPicPr>
          <p:cNvPr id="12" name="Picture 11" descr="Different random graph model, but the degree distribution is controlled. Now, more nodes have high degree. " title="Chung-Lu mod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spTree>
    <p:extLst>
      <p:ext uri="{BB962C8B-B14F-4D97-AF65-F5344CB8AC3E}">
        <p14:creationId xmlns:p14="http://schemas.microsoft.com/office/powerpoint/2010/main" val="54769723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r>
              <a:rPr lang="en-US" sz="2000" dirty="0" err="1" smtClean="0"/>
              <a:t>Klemm-Eguíluz</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142</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sp>
        <p:nvSpPr>
          <p:cNvPr id="8" name="Rounded Rectangle 7"/>
          <p:cNvSpPr/>
          <p:nvPr/>
        </p:nvSpPr>
        <p:spPr>
          <a:xfrm>
            <a:off x="1323391" y="5068608"/>
            <a:ext cx="2241443" cy="620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network</a:t>
            </a:r>
            <a:endParaRPr lang="en-US" dirty="0"/>
          </a:p>
        </p:txBody>
      </p:sp>
      <p:pic>
        <p:nvPicPr>
          <p:cNvPr id="12" name="Picture 11" descr="Random graph model, showing how some nodes are connected by edges. There is no clear graph structure. " title="Erdos-Renyi model"/>
          <p:cNvPicPr>
            <a:picLocks noChangeAspect="1"/>
          </p:cNvPicPr>
          <p:nvPr/>
        </p:nvPicPr>
        <p:blipFill rotWithShape="1">
          <a:blip r:embed="rId2">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pic>
        <p:nvPicPr>
          <p:cNvPr id="13" name="Picture 12" descr="Different random graph model, but the degree distribution is controlled. Now, more nodes have high degree. " title="Chung-Lu mod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pic>
        <p:nvPicPr>
          <p:cNvPr id="14" name="Picture 13" descr="This model generates a graph with scale-free distribution: there are a lot of nodes with low degree, but some central nodes with very high degree. Therefore, it is easy to travel from one part of the network to another part, through the central node. " title="Klemm-Eguiluz mod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868" y="2392497"/>
            <a:ext cx="3014673" cy="2676111"/>
          </a:xfrm>
          <a:prstGeom prst="rect">
            <a:avLst/>
          </a:prstGeom>
        </p:spPr>
      </p:pic>
    </p:spTree>
    <p:extLst>
      <p:ext uri="{BB962C8B-B14F-4D97-AF65-F5344CB8AC3E}">
        <p14:creationId xmlns:p14="http://schemas.microsoft.com/office/powerpoint/2010/main" val="323881187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fferent random graph model, but the degree distribution is controlled. Now, more nodes have high degree. " title="Chung-Lu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r>
              <a:rPr lang="en-US" sz="2000" dirty="0" err="1" smtClean="0"/>
              <a:t>Klemm-Eguíluz</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143</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sp>
        <p:nvSpPr>
          <p:cNvPr id="8" name="Rounded Rectangle 7"/>
          <p:cNvSpPr/>
          <p:nvPr/>
        </p:nvSpPr>
        <p:spPr>
          <a:xfrm>
            <a:off x="1323391" y="5068608"/>
            <a:ext cx="2241443" cy="620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network</a:t>
            </a:r>
            <a:endParaRPr lang="en-US" dirty="0"/>
          </a:p>
        </p:txBody>
      </p:sp>
      <p:sp>
        <p:nvSpPr>
          <p:cNvPr id="12" name="Rounded Rectangle 11"/>
          <p:cNvSpPr/>
          <p:nvPr/>
        </p:nvSpPr>
        <p:spPr>
          <a:xfrm>
            <a:off x="5037313" y="5045416"/>
            <a:ext cx="2241443" cy="947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Random network</a:t>
            </a:r>
          </a:p>
          <a:p>
            <a:pPr algn="ctr"/>
            <a:r>
              <a:rPr lang="en-US" sz="1600" dirty="0" smtClean="0"/>
              <a:t>with non-random degree distribution</a:t>
            </a:r>
            <a:endParaRPr lang="en-US" sz="1600" dirty="0"/>
          </a:p>
        </p:txBody>
      </p:sp>
      <p:pic>
        <p:nvPicPr>
          <p:cNvPr id="13" name="Picture 12" descr="Random graph model, showing how some nodes are connected by edges. There is no clear graph structure. " title="Erdos-Renyi model"/>
          <p:cNvPicPr>
            <a:picLocks noChangeAspect="1"/>
          </p:cNvPicPr>
          <p:nvPr/>
        </p:nvPicPr>
        <p:blipFill rotWithShape="1">
          <a:blip r:embed="rId3">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pic>
        <p:nvPicPr>
          <p:cNvPr id="15" name="Picture 14" descr="This model generates a graph with scale-free distribution: there are a lot of nodes with low degree, but some central nodes with very high degree. Therefore, it is easy to travel from one part of the network to another part, through the central node. " title="Klemm-Eguiluz mod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868" y="2392497"/>
            <a:ext cx="3014673" cy="2676111"/>
          </a:xfrm>
          <a:prstGeom prst="rect">
            <a:avLst/>
          </a:prstGeom>
        </p:spPr>
      </p:pic>
    </p:spTree>
    <p:extLst>
      <p:ext uri="{BB962C8B-B14F-4D97-AF65-F5344CB8AC3E}">
        <p14:creationId xmlns:p14="http://schemas.microsoft.com/office/powerpoint/2010/main" val="22075362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fferent random graph model, but the degree distribution is controlled. Now, more nodes have high degree. " title="Chung-Lu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r>
              <a:rPr lang="en-US" sz="2000" dirty="0" err="1" smtClean="0"/>
              <a:t>Klemm-Eguíluz</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144</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sp>
        <p:nvSpPr>
          <p:cNvPr id="8" name="Rounded Rectangle 7"/>
          <p:cNvSpPr/>
          <p:nvPr/>
        </p:nvSpPr>
        <p:spPr>
          <a:xfrm>
            <a:off x="1323391" y="5068608"/>
            <a:ext cx="2241443" cy="620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network</a:t>
            </a:r>
            <a:endParaRPr lang="en-US" dirty="0"/>
          </a:p>
        </p:txBody>
      </p:sp>
      <p:sp>
        <p:nvSpPr>
          <p:cNvPr id="12" name="Rounded Rectangle 11"/>
          <p:cNvSpPr/>
          <p:nvPr/>
        </p:nvSpPr>
        <p:spPr>
          <a:xfrm>
            <a:off x="5037313" y="5045416"/>
            <a:ext cx="2241443" cy="947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Random network</a:t>
            </a:r>
          </a:p>
          <a:p>
            <a:pPr algn="ctr"/>
            <a:r>
              <a:rPr lang="en-US" sz="1600" dirty="0" smtClean="0"/>
              <a:t>with non-random degree distribution</a:t>
            </a:r>
            <a:endParaRPr lang="en-US" sz="1600" dirty="0"/>
          </a:p>
        </p:txBody>
      </p:sp>
      <p:sp>
        <p:nvSpPr>
          <p:cNvPr id="13" name="Rounded Rectangle 12"/>
          <p:cNvSpPr/>
          <p:nvPr/>
        </p:nvSpPr>
        <p:spPr>
          <a:xfrm>
            <a:off x="8827435" y="5148468"/>
            <a:ext cx="2241443" cy="844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Scale-free network</a:t>
            </a:r>
            <a:endParaRPr lang="en-US" sz="1600" dirty="0"/>
          </a:p>
        </p:txBody>
      </p:sp>
      <p:pic>
        <p:nvPicPr>
          <p:cNvPr id="14" name="Picture 13" descr="Random graph model, showing how some nodes are connected by edges. There is no clear graph structure. " title="Erdos-Renyi model"/>
          <p:cNvPicPr>
            <a:picLocks noChangeAspect="1"/>
          </p:cNvPicPr>
          <p:nvPr/>
        </p:nvPicPr>
        <p:blipFill rotWithShape="1">
          <a:blip r:embed="rId3">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pic>
        <p:nvPicPr>
          <p:cNvPr id="16" name="Picture 15" descr="This model generates a graph with scale-free distribution: there are a lot of nodes with low degree, but some central nodes with very high degree. Therefore, it is easy to travel from one part of the network to another part, through the central node. " title="Klemm-Eguiluz mod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868" y="2392497"/>
            <a:ext cx="3014673" cy="2676111"/>
          </a:xfrm>
          <a:prstGeom prst="rect">
            <a:avLst/>
          </a:prstGeom>
        </p:spPr>
      </p:pic>
    </p:spTree>
    <p:extLst>
      <p:ext uri="{BB962C8B-B14F-4D97-AF65-F5344CB8AC3E}">
        <p14:creationId xmlns:p14="http://schemas.microsoft.com/office/powerpoint/2010/main" val="41837570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fferent random graph model, but the degree distribution is controlled. Now, more nodes have high degree. " title="Chung-Lu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2760" y="2216973"/>
            <a:ext cx="2901679" cy="2901679"/>
          </a:xfrm>
          <a:prstGeom prst="rect">
            <a:avLst/>
          </a:prstGeom>
        </p:spPr>
      </p:pic>
      <p:sp>
        <p:nvSpPr>
          <p:cNvPr id="2" name="Content Placeholder 1"/>
          <p:cNvSpPr>
            <a:spLocks noGrp="1"/>
          </p:cNvSpPr>
          <p:nvPr>
            <p:ph idx="1"/>
          </p:nvPr>
        </p:nvSpPr>
        <p:spPr/>
        <p:txBody>
          <a:bodyPr>
            <a:normAutofit/>
          </a:bodyPr>
          <a:lstStyle/>
          <a:p>
            <a:pPr marL="0" indent="0">
              <a:buNone/>
            </a:pPr>
            <a:r>
              <a:rPr lang="en-US" sz="2000" dirty="0"/>
              <a:t> </a:t>
            </a:r>
            <a:r>
              <a:rPr lang="en-US" sz="2000" dirty="0" smtClean="0"/>
              <a:t>       </a:t>
            </a:r>
            <a:r>
              <a:rPr lang="en-US" sz="2000" dirty="0" err="1" smtClean="0"/>
              <a:t>Erdõs-Rényi</a:t>
            </a:r>
            <a:r>
              <a:rPr lang="en-US" sz="2000" dirty="0" smtClean="0"/>
              <a:t> model			Chung-</a:t>
            </a:r>
            <a:r>
              <a:rPr lang="en-US" sz="2000" dirty="0" err="1" smtClean="0"/>
              <a:t>lu</a:t>
            </a:r>
            <a:r>
              <a:rPr lang="en-US" sz="2000" dirty="0" smtClean="0"/>
              <a:t> model			</a:t>
            </a:r>
            <a:r>
              <a:rPr lang="en-US" sz="2000" dirty="0" err="1" smtClean="0"/>
              <a:t>Klemm-Eguíluz</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145</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9" name="Rectangle 8"/>
          <p:cNvSpPr/>
          <p:nvPr/>
        </p:nvSpPr>
        <p:spPr>
          <a:xfrm>
            <a:off x="934278" y="6257836"/>
            <a:ext cx="5015948" cy="261610"/>
          </a:xfrm>
          <a:prstGeom prst="rect">
            <a:avLst/>
          </a:prstGeom>
        </p:spPr>
        <p:txBody>
          <a:bodyPr wrap="square">
            <a:spAutoFit/>
          </a:bodyPr>
          <a:lstStyle/>
          <a:p>
            <a:r>
              <a:rPr lang="en-US" sz="1100" dirty="0">
                <a:solidFill>
                  <a:schemeClr val="bg1"/>
                </a:solidFill>
              </a:rPr>
              <a:t>https://luisospina.wordpress.com/random-graph-models/</a:t>
            </a:r>
          </a:p>
        </p:txBody>
      </p:sp>
      <p:sp>
        <p:nvSpPr>
          <p:cNvPr id="8" name="Rounded Rectangle 7"/>
          <p:cNvSpPr/>
          <p:nvPr/>
        </p:nvSpPr>
        <p:spPr>
          <a:xfrm>
            <a:off x="1323391" y="5068608"/>
            <a:ext cx="2241443" cy="6206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Random network</a:t>
            </a:r>
            <a:endParaRPr lang="en-US" dirty="0"/>
          </a:p>
        </p:txBody>
      </p:sp>
      <p:sp>
        <p:nvSpPr>
          <p:cNvPr id="12" name="Rounded Rectangle 11"/>
          <p:cNvSpPr/>
          <p:nvPr/>
        </p:nvSpPr>
        <p:spPr>
          <a:xfrm>
            <a:off x="5037313" y="5045416"/>
            <a:ext cx="2241443" cy="947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Random network</a:t>
            </a:r>
          </a:p>
          <a:p>
            <a:pPr algn="ctr"/>
            <a:r>
              <a:rPr lang="en-US" sz="1600" dirty="0" smtClean="0"/>
              <a:t>with non-random degree distribution</a:t>
            </a:r>
            <a:endParaRPr lang="en-US" sz="1600" dirty="0"/>
          </a:p>
        </p:txBody>
      </p:sp>
      <p:sp>
        <p:nvSpPr>
          <p:cNvPr id="13" name="Rounded Rectangle 12"/>
          <p:cNvSpPr/>
          <p:nvPr/>
        </p:nvSpPr>
        <p:spPr>
          <a:xfrm>
            <a:off x="8827435" y="5148468"/>
            <a:ext cx="2241443" cy="844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Scale-free network</a:t>
            </a:r>
            <a:endParaRPr lang="en-US" sz="1600" dirty="0"/>
          </a:p>
        </p:txBody>
      </p:sp>
      <p:pic>
        <p:nvPicPr>
          <p:cNvPr id="14" name="Picture 13" descr="Random graph model, showing how some nodes are connected by edges. There is no clear graph structure. " title="Erdos-Renyi model"/>
          <p:cNvPicPr>
            <a:picLocks noChangeAspect="1"/>
          </p:cNvPicPr>
          <p:nvPr/>
        </p:nvPicPr>
        <p:blipFill rotWithShape="1">
          <a:blip r:embed="rId3">
            <a:extLst>
              <a:ext uri="{28A0092B-C50C-407E-A947-70E740481C1C}">
                <a14:useLocalDpi xmlns:a14="http://schemas.microsoft.com/office/drawing/2010/main" val="0"/>
              </a:ext>
            </a:extLst>
          </a:blip>
          <a:srcRect l="13767" r="14957"/>
          <a:stretch/>
        </p:blipFill>
        <p:spPr>
          <a:xfrm>
            <a:off x="758687" y="2650568"/>
            <a:ext cx="3038061" cy="2159971"/>
          </a:xfrm>
          <a:prstGeom prst="rect">
            <a:avLst/>
          </a:prstGeom>
        </p:spPr>
      </p:pic>
      <p:pic>
        <p:nvPicPr>
          <p:cNvPr id="16" name="Picture 15" descr="This model generates a graph with scale-free distribution: there are a lot of nodes with low degree, but some central nodes with very high degree. Therefore, it is easy to travel from one part of the network to another part, through the central node. " title="Klemm-Eguiluz model"/>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868" y="2392497"/>
            <a:ext cx="3014673" cy="2676111"/>
          </a:xfrm>
          <a:prstGeom prst="rect">
            <a:avLst/>
          </a:prstGeom>
        </p:spPr>
      </p:pic>
    </p:spTree>
    <p:extLst>
      <p:ext uri="{BB962C8B-B14F-4D97-AF65-F5344CB8AC3E}">
        <p14:creationId xmlns:p14="http://schemas.microsoft.com/office/powerpoint/2010/main" val="50969568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Infer network properties</a:t>
            </a:r>
            <a:br>
              <a:rPr lang="en-US" dirty="0" smtClean="0"/>
            </a:br>
            <a:r>
              <a:rPr lang="en-US" dirty="0" smtClean="0"/>
              <a:t>unique to your network</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146</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6" name="Rectangle 5"/>
          <p:cNvSpPr/>
          <p:nvPr/>
        </p:nvSpPr>
        <p:spPr>
          <a:xfrm>
            <a:off x="934278" y="6257836"/>
            <a:ext cx="5015948" cy="430887"/>
          </a:xfrm>
          <a:prstGeom prst="rect">
            <a:avLst/>
          </a:prstGeom>
        </p:spPr>
        <p:txBody>
          <a:bodyPr wrap="square">
            <a:spAutoFit/>
          </a:bodyPr>
          <a:lstStyle/>
          <a:p>
            <a:r>
              <a:rPr lang="en-US" sz="1100" dirty="0" smtClean="0">
                <a:solidFill>
                  <a:schemeClr val="bg1"/>
                </a:solidFill>
              </a:rPr>
              <a:t>Connor, </a:t>
            </a:r>
            <a:r>
              <a:rPr lang="en-US" sz="1100" dirty="0" err="1" smtClean="0">
                <a:solidFill>
                  <a:schemeClr val="bg1"/>
                </a:solidFill>
              </a:rPr>
              <a:t>Barberán</a:t>
            </a:r>
            <a:r>
              <a:rPr lang="en-US" sz="1100" dirty="0" smtClean="0">
                <a:solidFill>
                  <a:schemeClr val="bg1"/>
                </a:solidFill>
              </a:rPr>
              <a:t> &amp; </a:t>
            </a:r>
            <a:r>
              <a:rPr lang="en-US" sz="1100" dirty="0" err="1" smtClean="0">
                <a:solidFill>
                  <a:schemeClr val="bg1"/>
                </a:solidFill>
              </a:rPr>
              <a:t>Clauset</a:t>
            </a:r>
            <a:r>
              <a:rPr lang="en-US" sz="1100" dirty="0" smtClean="0">
                <a:solidFill>
                  <a:schemeClr val="bg1"/>
                </a:solidFill>
              </a:rPr>
              <a:t>. </a:t>
            </a:r>
            <a:r>
              <a:rPr lang="en-US" sz="1100" dirty="0">
                <a:solidFill>
                  <a:schemeClr val="bg1"/>
                </a:solidFill>
              </a:rPr>
              <a:t>(2017). Using null models to infer microbial co-occurrence networks.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12</a:t>
            </a:r>
            <a:r>
              <a:rPr lang="en-US" sz="1100" dirty="0">
                <a:solidFill>
                  <a:schemeClr val="bg1"/>
                </a:solidFill>
              </a:rPr>
              <a:t>(5), e0176751.</a:t>
            </a:r>
          </a:p>
        </p:txBody>
      </p:sp>
      <p:pic>
        <p:nvPicPr>
          <p:cNvPr id="8" name="Picture 7" descr="Shows how the null models can be used to identify network properties that are different. Here, the shortest paths of the inferred network are much longer than those of the Erdos-Renyi or Chung-Lu models. " title="Null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68" y="1359036"/>
            <a:ext cx="6066432" cy="4002160"/>
          </a:xfrm>
          <a:prstGeom prst="rect">
            <a:avLst/>
          </a:prstGeom>
        </p:spPr>
      </p:pic>
      <p:sp>
        <p:nvSpPr>
          <p:cNvPr id="7" name="Rectangle 6"/>
          <p:cNvSpPr/>
          <p:nvPr/>
        </p:nvSpPr>
        <p:spPr>
          <a:xfrm>
            <a:off x="7921487" y="1255643"/>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84406" y="3276600"/>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97449" y="3385239"/>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20885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Infer network properties</a:t>
            </a:r>
            <a:br>
              <a:rPr lang="en-US" dirty="0" smtClean="0"/>
            </a:br>
            <a:r>
              <a:rPr lang="en-US" dirty="0" smtClean="0"/>
              <a:t>unique to your network</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147</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6" name="Rectangle 5"/>
          <p:cNvSpPr/>
          <p:nvPr/>
        </p:nvSpPr>
        <p:spPr>
          <a:xfrm>
            <a:off x="934278" y="6257836"/>
            <a:ext cx="5015948" cy="430887"/>
          </a:xfrm>
          <a:prstGeom prst="rect">
            <a:avLst/>
          </a:prstGeom>
        </p:spPr>
        <p:txBody>
          <a:bodyPr wrap="square">
            <a:spAutoFit/>
          </a:bodyPr>
          <a:lstStyle/>
          <a:p>
            <a:r>
              <a:rPr lang="en-US" sz="1100" dirty="0" smtClean="0">
                <a:solidFill>
                  <a:schemeClr val="bg1"/>
                </a:solidFill>
              </a:rPr>
              <a:t>Connor, </a:t>
            </a:r>
            <a:r>
              <a:rPr lang="en-US" sz="1100" dirty="0" err="1" smtClean="0">
                <a:solidFill>
                  <a:schemeClr val="bg1"/>
                </a:solidFill>
              </a:rPr>
              <a:t>Barberán</a:t>
            </a:r>
            <a:r>
              <a:rPr lang="en-US" sz="1100" dirty="0" smtClean="0">
                <a:solidFill>
                  <a:schemeClr val="bg1"/>
                </a:solidFill>
              </a:rPr>
              <a:t> &amp; </a:t>
            </a:r>
            <a:r>
              <a:rPr lang="en-US" sz="1100" dirty="0" err="1" smtClean="0">
                <a:solidFill>
                  <a:schemeClr val="bg1"/>
                </a:solidFill>
              </a:rPr>
              <a:t>Clauset</a:t>
            </a:r>
            <a:r>
              <a:rPr lang="en-US" sz="1100" dirty="0" smtClean="0">
                <a:solidFill>
                  <a:schemeClr val="bg1"/>
                </a:solidFill>
              </a:rPr>
              <a:t>. </a:t>
            </a:r>
            <a:r>
              <a:rPr lang="en-US" sz="1100" dirty="0">
                <a:solidFill>
                  <a:schemeClr val="bg1"/>
                </a:solidFill>
              </a:rPr>
              <a:t>(2017). Using null models to infer microbial co-occurrence networks.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12</a:t>
            </a:r>
            <a:r>
              <a:rPr lang="en-US" sz="1100" dirty="0">
                <a:solidFill>
                  <a:schemeClr val="bg1"/>
                </a:solidFill>
              </a:rPr>
              <a:t>(5), e0176751.</a:t>
            </a:r>
          </a:p>
        </p:txBody>
      </p:sp>
      <p:pic>
        <p:nvPicPr>
          <p:cNvPr id="8" name="Picture 7" descr="Shows how the null models can be used to identify network properties that are different. Here, the modularity of the inferred network is larger than that of the Erdos-Renyi or Chung-Lu models. " title="Null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68" y="1359036"/>
            <a:ext cx="6066432" cy="4002160"/>
          </a:xfrm>
          <a:prstGeom prst="rect">
            <a:avLst/>
          </a:prstGeom>
        </p:spPr>
      </p:pic>
      <p:sp>
        <p:nvSpPr>
          <p:cNvPr id="9" name="Rectangle 8"/>
          <p:cNvSpPr/>
          <p:nvPr/>
        </p:nvSpPr>
        <p:spPr>
          <a:xfrm>
            <a:off x="4784406" y="3276600"/>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097449" y="3385239"/>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868183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Infer network properties</a:t>
            </a:r>
            <a:br>
              <a:rPr lang="en-US" dirty="0" smtClean="0"/>
            </a:br>
            <a:r>
              <a:rPr lang="en-US" dirty="0" smtClean="0"/>
              <a:t>unique to your network</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148</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6" name="Rectangle 5"/>
          <p:cNvSpPr/>
          <p:nvPr/>
        </p:nvSpPr>
        <p:spPr>
          <a:xfrm>
            <a:off x="934278" y="6257836"/>
            <a:ext cx="5015948" cy="430887"/>
          </a:xfrm>
          <a:prstGeom prst="rect">
            <a:avLst/>
          </a:prstGeom>
        </p:spPr>
        <p:txBody>
          <a:bodyPr wrap="square">
            <a:spAutoFit/>
          </a:bodyPr>
          <a:lstStyle/>
          <a:p>
            <a:r>
              <a:rPr lang="en-US" sz="1100" dirty="0" smtClean="0">
                <a:solidFill>
                  <a:schemeClr val="bg1"/>
                </a:solidFill>
              </a:rPr>
              <a:t>Connor, </a:t>
            </a:r>
            <a:r>
              <a:rPr lang="en-US" sz="1100" dirty="0" err="1" smtClean="0">
                <a:solidFill>
                  <a:schemeClr val="bg1"/>
                </a:solidFill>
              </a:rPr>
              <a:t>Barberán</a:t>
            </a:r>
            <a:r>
              <a:rPr lang="en-US" sz="1100" dirty="0" smtClean="0">
                <a:solidFill>
                  <a:schemeClr val="bg1"/>
                </a:solidFill>
              </a:rPr>
              <a:t> &amp; </a:t>
            </a:r>
            <a:r>
              <a:rPr lang="en-US" sz="1100" dirty="0" err="1" smtClean="0">
                <a:solidFill>
                  <a:schemeClr val="bg1"/>
                </a:solidFill>
              </a:rPr>
              <a:t>Clauset</a:t>
            </a:r>
            <a:r>
              <a:rPr lang="en-US" sz="1100" dirty="0" smtClean="0">
                <a:solidFill>
                  <a:schemeClr val="bg1"/>
                </a:solidFill>
              </a:rPr>
              <a:t>. </a:t>
            </a:r>
            <a:r>
              <a:rPr lang="en-US" sz="1100" dirty="0">
                <a:solidFill>
                  <a:schemeClr val="bg1"/>
                </a:solidFill>
              </a:rPr>
              <a:t>(2017). Using null models to infer microbial co-occurrence networks.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12</a:t>
            </a:r>
            <a:r>
              <a:rPr lang="en-US" sz="1100" dirty="0">
                <a:solidFill>
                  <a:schemeClr val="bg1"/>
                </a:solidFill>
              </a:rPr>
              <a:t>(5), e0176751.</a:t>
            </a:r>
          </a:p>
        </p:txBody>
      </p:sp>
      <p:pic>
        <p:nvPicPr>
          <p:cNvPr id="8" name="Picture 7" descr="Shows how the null models can be used to identify network properties that are different. Here, the diameter of the inferred network is larger than the diameter of the Erdos-Renyi or Chung-Lu models. " title="Null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68" y="1359036"/>
            <a:ext cx="6066432" cy="4002160"/>
          </a:xfrm>
          <a:prstGeom prst="rect">
            <a:avLst/>
          </a:prstGeom>
        </p:spPr>
      </p:pic>
      <p:sp>
        <p:nvSpPr>
          <p:cNvPr id="10" name="Rectangle 9"/>
          <p:cNvSpPr/>
          <p:nvPr/>
        </p:nvSpPr>
        <p:spPr>
          <a:xfrm>
            <a:off x="8097449" y="3385239"/>
            <a:ext cx="3313043" cy="20209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40137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Infer network properties</a:t>
            </a:r>
            <a:br>
              <a:rPr lang="en-US" dirty="0" smtClean="0"/>
            </a:br>
            <a:r>
              <a:rPr lang="en-US" dirty="0" smtClean="0"/>
              <a:t>unique to your network</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149</a:t>
            </a:fld>
            <a:endParaRPr lang="nl-NL"/>
          </a:p>
        </p:txBody>
      </p:sp>
      <p:sp>
        <p:nvSpPr>
          <p:cNvPr id="5" name="Title 4"/>
          <p:cNvSpPr>
            <a:spLocks noGrp="1"/>
          </p:cNvSpPr>
          <p:nvPr>
            <p:ph type="title"/>
          </p:nvPr>
        </p:nvSpPr>
        <p:spPr/>
        <p:txBody>
          <a:bodyPr/>
          <a:lstStyle/>
          <a:p>
            <a:r>
              <a:rPr lang="en-US" dirty="0" smtClean="0"/>
              <a:t>Null models</a:t>
            </a:r>
            <a:endParaRPr lang="en-US" dirty="0"/>
          </a:p>
        </p:txBody>
      </p:sp>
      <p:sp>
        <p:nvSpPr>
          <p:cNvPr id="6" name="Rectangle 5"/>
          <p:cNvSpPr/>
          <p:nvPr/>
        </p:nvSpPr>
        <p:spPr>
          <a:xfrm>
            <a:off x="934278" y="6257836"/>
            <a:ext cx="5015948" cy="430887"/>
          </a:xfrm>
          <a:prstGeom prst="rect">
            <a:avLst/>
          </a:prstGeom>
        </p:spPr>
        <p:txBody>
          <a:bodyPr wrap="square">
            <a:spAutoFit/>
          </a:bodyPr>
          <a:lstStyle/>
          <a:p>
            <a:r>
              <a:rPr lang="en-US" sz="1100" dirty="0" smtClean="0">
                <a:solidFill>
                  <a:schemeClr val="bg1"/>
                </a:solidFill>
              </a:rPr>
              <a:t>Connor, </a:t>
            </a:r>
            <a:r>
              <a:rPr lang="en-US" sz="1100" dirty="0" err="1" smtClean="0">
                <a:solidFill>
                  <a:schemeClr val="bg1"/>
                </a:solidFill>
              </a:rPr>
              <a:t>Barberán</a:t>
            </a:r>
            <a:r>
              <a:rPr lang="en-US" sz="1100" dirty="0" smtClean="0">
                <a:solidFill>
                  <a:schemeClr val="bg1"/>
                </a:solidFill>
              </a:rPr>
              <a:t> &amp; </a:t>
            </a:r>
            <a:r>
              <a:rPr lang="en-US" sz="1100" dirty="0" err="1" smtClean="0">
                <a:solidFill>
                  <a:schemeClr val="bg1"/>
                </a:solidFill>
              </a:rPr>
              <a:t>Clauset</a:t>
            </a:r>
            <a:r>
              <a:rPr lang="en-US" sz="1100" dirty="0" smtClean="0">
                <a:solidFill>
                  <a:schemeClr val="bg1"/>
                </a:solidFill>
              </a:rPr>
              <a:t>. </a:t>
            </a:r>
            <a:r>
              <a:rPr lang="en-US" sz="1100" dirty="0">
                <a:solidFill>
                  <a:schemeClr val="bg1"/>
                </a:solidFill>
              </a:rPr>
              <a:t>(2017). Using null models to infer microbial co-occurrence networks. </a:t>
            </a:r>
            <a:r>
              <a:rPr lang="en-US" sz="1100" i="1" dirty="0" err="1">
                <a:solidFill>
                  <a:schemeClr val="bg1"/>
                </a:solidFill>
              </a:rPr>
              <a:t>PloS</a:t>
            </a:r>
            <a:r>
              <a:rPr lang="en-US" sz="1100" i="1" dirty="0">
                <a:solidFill>
                  <a:schemeClr val="bg1"/>
                </a:solidFill>
              </a:rPr>
              <a:t> one</a:t>
            </a:r>
            <a:r>
              <a:rPr lang="en-US" sz="1100" dirty="0">
                <a:solidFill>
                  <a:schemeClr val="bg1"/>
                </a:solidFill>
              </a:rPr>
              <a:t>, </a:t>
            </a:r>
            <a:r>
              <a:rPr lang="en-US" sz="1100" i="1" dirty="0">
                <a:solidFill>
                  <a:schemeClr val="bg1"/>
                </a:solidFill>
              </a:rPr>
              <a:t>12</a:t>
            </a:r>
            <a:r>
              <a:rPr lang="en-US" sz="1100" dirty="0">
                <a:solidFill>
                  <a:schemeClr val="bg1"/>
                </a:solidFill>
              </a:rPr>
              <a:t>(5), e0176751.</a:t>
            </a:r>
          </a:p>
        </p:txBody>
      </p:sp>
      <p:pic>
        <p:nvPicPr>
          <p:cNvPr id="8" name="Picture 7" descr="Shows how the null models can be used to identify network properties that are different. Here, the clustering coefficient of the inferred network is larger than the coefficients of the Erdos-Renyi or Chung-Lu models. " title="Null mode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68" y="1359036"/>
            <a:ext cx="6066432" cy="4002160"/>
          </a:xfrm>
          <a:prstGeom prst="rect">
            <a:avLst/>
          </a:prstGeom>
        </p:spPr>
      </p:pic>
    </p:spTree>
    <p:extLst>
      <p:ext uri="{BB962C8B-B14F-4D97-AF65-F5344CB8AC3E}">
        <p14:creationId xmlns:p14="http://schemas.microsoft.com/office/powerpoint/2010/main" val="269114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tegrated association network containing fungi, bacteria and oomycetes. Albugo and Dioszegia are highly central nodes in the network." title="Association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45282" b="7279"/>
          <a:stretch/>
        </p:blipFill>
        <p:spPr bwMode="auto">
          <a:xfrm>
            <a:off x="900000" y="1611276"/>
            <a:ext cx="4510453" cy="4382020"/>
          </a:xfrm>
          <a:prstGeom prst="round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5760913" y="1306919"/>
            <a:ext cx="6259800" cy="44640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smtClean="0"/>
              <a:t>Effect of node removal on network structure</a:t>
            </a:r>
            <a:endParaRPr lang="en-US" b="1" dirty="0"/>
          </a:p>
          <a:p>
            <a:pPr marL="457200" indent="-457200">
              <a:buFont typeface="+mj-lt"/>
              <a:buAutoNum type="arabicPeriod"/>
            </a:pPr>
            <a:r>
              <a:rPr lang="en-US" dirty="0" smtClean="0"/>
              <a:t>Remove node </a:t>
            </a:r>
          </a:p>
          <a:p>
            <a:pPr marL="457200" indent="-457200">
              <a:buFont typeface="+mj-lt"/>
              <a:buAutoNum type="arabicPeriod"/>
            </a:pPr>
            <a:r>
              <a:rPr lang="en-US" dirty="0" smtClean="0"/>
              <a:t>Construct network from partial abundances</a:t>
            </a:r>
          </a:p>
          <a:p>
            <a:pPr marL="457200" indent="-457200">
              <a:buFont typeface="+mj-lt"/>
              <a:buAutoNum type="arabicPeriod"/>
            </a:pPr>
            <a:r>
              <a:rPr lang="en-US" dirty="0" smtClean="0"/>
              <a:t>Count edges absent from partial network</a:t>
            </a:r>
          </a:p>
          <a:p>
            <a:endParaRPr lang="en-US" dirty="0" smtClean="0"/>
          </a:p>
          <a:p>
            <a:r>
              <a:rPr lang="en-US" dirty="0" smtClean="0"/>
              <a:t>Hub nodes: high values for all centralities</a:t>
            </a:r>
          </a:p>
          <a:p>
            <a:r>
              <a:rPr lang="en-US" dirty="0" smtClean="0"/>
              <a:t>Positive control: high degree, low centrality</a:t>
            </a:r>
          </a:p>
          <a:p>
            <a:r>
              <a:rPr lang="en-US" dirty="0" smtClean="0"/>
              <a:t>Negative control: high abundance, low degree, low centrality</a:t>
            </a:r>
          </a:p>
          <a:p>
            <a:endParaRPr lang="en-US" dirty="0" smtClean="0"/>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
        <p:nvSpPr>
          <p:cNvPr id="10" name="Oval 9"/>
          <p:cNvSpPr/>
          <p:nvPr/>
        </p:nvSpPr>
        <p:spPr>
          <a:xfrm>
            <a:off x="3155226" y="4607858"/>
            <a:ext cx="609599" cy="62675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7009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Optimal centralities cannot be suggested</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150</a:t>
            </a:fld>
            <a:endParaRPr lang="nl-NL"/>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25021641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Optimal centralities cannot be suggested</a:t>
            </a:r>
          </a:p>
          <a:p>
            <a:r>
              <a:rPr lang="en-US" dirty="0" smtClean="0"/>
              <a:t>Domain knowledge can be integrated into networks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151</a:t>
            </a:fld>
            <a:endParaRPr lang="nl-NL"/>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9187036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Optimal centralities cannot be suggested</a:t>
            </a:r>
          </a:p>
          <a:p>
            <a:r>
              <a:rPr lang="en-US" dirty="0" smtClean="0"/>
              <a:t>Domain knowledge can be integrated into networks</a:t>
            </a:r>
          </a:p>
          <a:p>
            <a:r>
              <a:rPr lang="en-US" dirty="0" err="1" smtClean="0"/>
              <a:t>Keystoneness</a:t>
            </a:r>
            <a:r>
              <a:rPr lang="en-US" dirty="0" smtClean="0"/>
              <a:t> is unknown until validated experimentally</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152</a:t>
            </a:fld>
            <a:endParaRPr lang="nl-NL"/>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29052292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Optimal centralities cannot be suggested</a:t>
            </a:r>
          </a:p>
          <a:p>
            <a:r>
              <a:rPr lang="en-US" dirty="0" smtClean="0"/>
              <a:t>Domain knowledge can be integrated into networks</a:t>
            </a:r>
          </a:p>
          <a:p>
            <a:r>
              <a:rPr lang="en-US" dirty="0" err="1" smtClean="0"/>
              <a:t>Keystoneness</a:t>
            </a:r>
            <a:r>
              <a:rPr lang="en-US" dirty="0" smtClean="0"/>
              <a:t> is unknown until validated experimentally</a:t>
            </a:r>
          </a:p>
          <a:p>
            <a:r>
              <a:rPr lang="en-US" dirty="0" smtClean="0"/>
              <a:t>Cluster analysis can yield biological insights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153</a:t>
            </a:fld>
            <a:endParaRPr lang="nl-NL"/>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47045184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Optimal centralities cannot be suggested</a:t>
            </a:r>
          </a:p>
          <a:p>
            <a:r>
              <a:rPr lang="en-US" dirty="0" smtClean="0"/>
              <a:t>Domain knowledge can be integrated into networks</a:t>
            </a:r>
          </a:p>
          <a:p>
            <a:r>
              <a:rPr lang="en-US" dirty="0" err="1" smtClean="0"/>
              <a:t>Keystoneness</a:t>
            </a:r>
            <a:r>
              <a:rPr lang="en-US" dirty="0" smtClean="0"/>
              <a:t> is unknown until validated experimentally</a:t>
            </a:r>
          </a:p>
          <a:p>
            <a:r>
              <a:rPr lang="en-US" dirty="0" smtClean="0"/>
              <a:t>Cluster analysis can yield biological insights</a:t>
            </a:r>
          </a:p>
          <a:p>
            <a:r>
              <a:rPr lang="en-US" dirty="0" smtClean="0"/>
              <a:t>Error rates are probably considerable; </a:t>
            </a:r>
            <a:br>
              <a:rPr lang="en-US" dirty="0" smtClean="0"/>
            </a:br>
            <a:r>
              <a:rPr lang="en-US" dirty="0" smtClean="0"/>
              <a:t>Use approaches that are not sensitive to errors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154</a:t>
            </a:fld>
            <a:endParaRPr lang="nl-NL"/>
          </a:p>
        </p:txBody>
      </p:sp>
      <p:sp>
        <p:nvSpPr>
          <p:cNvPr id="5" name="Title 4"/>
          <p:cNvSpPr>
            <a:spLocks noGrp="1"/>
          </p:cNvSpPr>
          <p:nvPr>
            <p:ph type="title"/>
          </p:nvPr>
        </p:nvSpPr>
        <p:spPr/>
        <p:txBody>
          <a:bodyPr/>
          <a:lstStyle/>
          <a:p>
            <a:r>
              <a:rPr lang="en-US" dirty="0" smtClean="0"/>
              <a:t>Recap</a:t>
            </a:r>
            <a:endParaRPr lang="en-US" dirty="0"/>
          </a:p>
        </p:txBody>
      </p:sp>
    </p:spTree>
    <p:extLst>
      <p:ext uri="{BB962C8B-B14F-4D97-AF65-F5344CB8AC3E}">
        <p14:creationId xmlns:p14="http://schemas.microsoft.com/office/powerpoint/2010/main" val="100029033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con of two interacting bacteria" title="Interacting bacteri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398" y="404194"/>
            <a:ext cx="2531958" cy="2531958"/>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155</a:t>
            </a:fld>
            <a:endParaRPr lang="nl-NL"/>
          </a:p>
        </p:txBody>
      </p:sp>
      <p:sp>
        <p:nvSpPr>
          <p:cNvPr id="5" name="Title 4"/>
          <p:cNvSpPr>
            <a:spLocks noGrp="1"/>
          </p:cNvSpPr>
          <p:nvPr>
            <p:ph type="title"/>
          </p:nvPr>
        </p:nvSpPr>
        <p:spPr>
          <a:xfrm>
            <a:off x="1516904" y="1005480"/>
            <a:ext cx="11041200" cy="1152000"/>
          </a:xfrm>
        </p:spPr>
        <p:txBody>
          <a:bodyPr/>
          <a:lstStyle/>
          <a:p>
            <a:r>
              <a:rPr lang="en-US" dirty="0" smtClean="0"/>
              <a:t>Thank you for listening!</a:t>
            </a:r>
            <a:endParaRPr lang="en-US" dirty="0"/>
          </a:p>
        </p:txBody>
      </p:sp>
      <p:sp>
        <p:nvSpPr>
          <p:cNvPr id="2" name="TextBox 1"/>
          <p:cNvSpPr txBox="1"/>
          <p:nvPr/>
        </p:nvSpPr>
        <p:spPr>
          <a:xfrm>
            <a:off x="758686" y="3367636"/>
            <a:ext cx="12347714" cy="646331"/>
          </a:xfrm>
          <a:prstGeom prst="rect">
            <a:avLst/>
          </a:prstGeom>
          <a:noFill/>
        </p:spPr>
        <p:txBody>
          <a:bodyPr wrap="square" rtlCol="0">
            <a:spAutoFit/>
          </a:bodyPr>
          <a:lstStyle/>
          <a:p>
            <a:r>
              <a:rPr lang="en-US" b="1" dirty="0" smtClean="0"/>
              <a:t>Carry out network analysis on your SPIEC-EASI network:</a:t>
            </a:r>
            <a:r>
              <a:rPr lang="en-US" b="1" dirty="0"/>
              <a:t/>
            </a:r>
            <a:br>
              <a:rPr lang="en-US" b="1" dirty="0"/>
            </a:br>
            <a:r>
              <a:rPr lang="en-US" dirty="0">
                <a:hlinkClick r:id="rId3"/>
              </a:rPr>
              <a:t>https</a:t>
            </a:r>
            <a:r>
              <a:rPr lang="en-US">
                <a:hlinkClick r:id="rId3"/>
              </a:rPr>
              <a:t>://</a:t>
            </a:r>
            <a:r>
              <a:rPr lang="en-US" smtClean="0">
                <a:hlinkClick r:id="rId3"/>
              </a:rPr>
              <a:t>ramellose.github.io/networktutorials/workshop_MDA.html</a:t>
            </a:r>
            <a:r>
              <a:rPr lang="en-US" smtClean="0"/>
              <a:t> </a:t>
            </a:r>
            <a:endParaRPr lang="en-US" dirty="0"/>
          </a:p>
        </p:txBody>
      </p:sp>
    </p:spTree>
    <p:extLst>
      <p:ext uri="{BB962C8B-B14F-4D97-AF65-F5344CB8AC3E}">
        <p14:creationId xmlns:p14="http://schemas.microsoft.com/office/powerpoint/2010/main" val="38526323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7633447" y="1306919"/>
            <a:ext cx="4387266"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Most nodes </a:t>
            </a:r>
            <a:r>
              <a:rPr lang="en-US" dirty="0" err="1" smtClean="0"/>
              <a:t>neighbours</a:t>
            </a:r>
            <a:r>
              <a:rPr lang="en-US" dirty="0" smtClean="0"/>
              <a:t> of hubs</a:t>
            </a:r>
          </a:p>
          <a:p>
            <a:endParaRPr lang="en-US" dirty="0"/>
          </a:p>
          <a:p>
            <a:r>
              <a:rPr lang="en-US" dirty="0" smtClean="0"/>
              <a:t>Most edges to hubs unique to hub species</a:t>
            </a:r>
          </a:p>
          <a:p>
            <a:endParaRPr lang="en-US" dirty="0"/>
          </a:p>
          <a:p>
            <a:r>
              <a:rPr lang="en-US" dirty="0" smtClean="0"/>
              <a:t>Number of dependent edges largest for hubs</a:t>
            </a:r>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2" name="Picture 1" descr="Subnetwork with only neighboring nodes of hubs" title="Hub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3" y="1438996"/>
            <a:ext cx="6705614" cy="4416561"/>
          </a:xfrm>
          <a:prstGeom prst="rect">
            <a:avLst/>
          </a:prstGeom>
        </p:spPr>
      </p:pic>
      <p:sp>
        <p:nvSpPr>
          <p:cNvPr id="9" name="Rectangle 8"/>
          <p:cNvSpPr/>
          <p:nvPr/>
        </p:nvSpPr>
        <p:spPr>
          <a:xfrm>
            <a:off x="4681944" y="1269719"/>
            <a:ext cx="2364323" cy="235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68064" y="3473407"/>
            <a:ext cx="2364323" cy="235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9107" y="2258688"/>
            <a:ext cx="4609822" cy="28780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483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7633447" y="1306919"/>
            <a:ext cx="4387266"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Most nodes </a:t>
            </a:r>
            <a:r>
              <a:rPr lang="en-US" dirty="0" err="1" smtClean="0"/>
              <a:t>neighbours</a:t>
            </a:r>
            <a:r>
              <a:rPr lang="en-US" dirty="0" smtClean="0"/>
              <a:t> of hubs</a:t>
            </a:r>
          </a:p>
          <a:p>
            <a:endParaRPr lang="en-US" dirty="0"/>
          </a:p>
          <a:p>
            <a:r>
              <a:rPr lang="en-US" dirty="0" smtClean="0"/>
              <a:t>Most edges to hubs unique to hub species</a:t>
            </a:r>
          </a:p>
          <a:p>
            <a:endParaRPr lang="en-US" dirty="0"/>
          </a:p>
          <a:p>
            <a:r>
              <a:rPr lang="en-US" dirty="0" smtClean="0"/>
              <a:t>Number of dependent edges largest for hubs</a:t>
            </a:r>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2" name="Picture 1" descr="Venn diagram showing how neighbors are rarely shared between hubs" title="Hub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3" y="1438996"/>
            <a:ext cx="6705614" cy="4416561"/>
          </a:xfrm>
          <a:prstGeom prst="rect">
            <a:avLst/>
          </a:prstGeom>
        </p:spPr>
      </p:pic>
      <p:sp>
        <p:nvSpPr>
          <p:cNvPr id="10" name="Rectangle 9"/>
          <p:cNvSpPr/>
          <p:nvPr/>
        </p:nvSpPr>
        <p:spPr>
          <a:xfrm>
            <a:off x="4768064" y="3473407"/>
            <a:ext cx="2364323" cy="23520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9107" y="3644153"/>
            <a:ext cx="4609822" cy="1492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51146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testing of hubs</a:t>
            </a:r>
            <a:endParaRPr lang="en-US" i="1" dirty="0"/>
          </a:p>
        </p:txBody>
      </p:sp>
      <p:sp>
        <p:nvSpPr>
          <p:cNvPr id="7" name="Content Placeholder 1"/>
          <p:cNvSpPr txBox="1">
            <a:spLocks/>
          </p:cNvSpPr>
          <p:nvPr/>
        </p:nvSpPr>
        <p:spPr>
          <a:xfrm>
            <a:off x="7633447" y="1306919"/>
            <a:ext cx="4387266"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Most nodes </a:t>
            </a:r>
            <a:r>
              <a:rPr lang="en-US" dirty="0" err="1" smtClean="0"/>
              <a:t>neighbours</a:t>
            </a:r>
            <a:r>
              <a:rPr lang="en-US" dirty="0" smtClean="0"/>
              <a:t> of hubs</a:t>
            </a:r>
          </a:p>
          <a:p>
            <a:endParaRPr lang="en-US" dirty="0"/>
          </a:p>
          <a:p>
            <a:r>
              <a:rPr lang="en-US" dirty="0" smtClean="0"/>
              <a:t>Most edges to hubs unique to hub species</a:t>
            </a:r>
          </a:p>
          <a:p>
            <a:endParaRPr lang="en-US" dirty="0"/>
          </a:p>
          <a:p>
            <a:r>
              <a:rPr lang="en-US" dirty="0" smtClean="0"/>
              <a:t>Number of dependent edges largest for hubs</a:t>
            </a:r>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2" name="Picture 1" descr="Barplot of edges that depend on hub node presence. " title="Hub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3" y="1438996"/>
            <a:ext cx="6705614" cy="4416561"/>
          </a:xfrm>
          <a:prstGeom prst="rect">
            <a:avLst/>
          </a:prstGeom>
        </p:spPr>
      </p:pic>
    </p:spTree>
    <p:extLst>
      <p:ext uri="{BB962C8B-B14F-4D97-AF65-F5344CB8AC3E}">
        <p14:creationId xmlns:p14="http://schemas.microsoft.com/office/powerpoint/2010/main" val="3103708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3674028" cy="4464000"/>
          </a:xfrm>
        </p:spPr>
        <p:txBody>
          <a:bodyPr/>
          <a:lstStyle/>
          <a:p>
            <a:r>
              <a:rPr lang="en-US" dirty="0" smtClean="0"/>
              <a:t>Test effect of hubs (</a:t>
            </a:r>
            <a:r>
              <a:rPr lang="en-US" i="1" dirty="0" err="1" smtClean="0"/>
              <a:t>Albugo</a:t>
            </a:r>
            <a:r>
              <a:rPr lang="en-US" i="1" dirty="0" smtClean="0"/>
              <a:t> </a:t>
            </a:r>
            <a:r>
              <a:rPr lang="en-US" dirty="0" smtClean="0"/>
              <a:t>and </a:t>
            </a:r>
            <a:r>
              <a:rPr lang="en-US" i="1" dirty="0" err="1" smtClean="0"/>
              <a:t>Dioszegia</a:t>
            </a:r>
            <a:r>
              <a:rPr lang="en-US" dirty="0" smtClean="0"/>
              <a:t>) </a:t>
            </a:r>
          </a:p>
          <a:p>
            <a:endParaRPr lang="en-US" dirty="0"/>
          </a:p>
          <a:p>
            <a:r>
              <a:rPr lang="en-US" i="1" dirty="0" err="1" smtClean="0"/>
              <a:t>Albugo</a:t>
            </a:r>
            <a:r>
              <a:rPr lang="en-US" i="1" dirty="0" smtClean="0"/>
              <a:t> </a:t>
            </a:r>
            <a:r>
              <a:rPr lang="en-US" dirty="0" smtClean="0"/>
              <a:t>not </a:t>
            </a:r>
            <a:r>
              <a:rPr lang="en-US" dirty="0" err="1" smtClean="0"/>
              <a:t>culturable</a:t>
            </a:r>
            <a:r>
              <a:rPr lang="en-US" dirty="0" smtClean="0"/>
              <a:t>, but transferable</a:t>
            </a:r>
          </a:p>
          <a:p>
            <a:pPr lvl="1"/>
            <a:r>
              <a:rPr lang="en-US" sz="2000" dirty="0" smtClean="0"/>
              <a:t>Effect on alpha diversity and beta diversity </a:t>
            </a:r>
            <a:endParaRPr lang="en-US" sz="2000" dirty="0"/>
          </a:p>
          <a:p>
            <a:r>
              <a:rPr lang="en-US" i="1" dirty="0" err="1" smtClean="0"/>
              <a:t>Dioszegia</a:t>
            </a:r>
            <a:r>
              <a:rPr lang="en-US" i="1" dirty="0" smtClean="0"/>
              <a:t> </a:t>
            </a:r>
            <a:r>
              <a:rPr lang="en-US" dirty="0" err="1" smtClean="0"/>
              <a:t>cocultures</a:t>
            </a:r>
            <a:endParaRPr lang="en-US" dirty="0" smtClean="0"/>
          </a:p>
          <a:p>
            <a:pPr lvl="1"/>
            <a:r>
              <a:rPr lang="en-US" sz="2000" dirty="0" smtClean="0"/>
              <a:t>Inhibited isolates</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 </a:t>
            </a:r>
            <a:r>
              <a:rPr lang="en-US" i="1" dirty="0" smtClean="0"/>
              <a:t>in vivo</a:t>
            </a:r>
            <a:endParaRPr lang="en-US" i="1" dirty="0"/>
          </a:p>
        </p:txBody>
      </p:sp>
      <p:pic>
        <p:nvPicPr>
          <p:cNvPr id="6" name="Picture 5" descr="Overview of experimental results, with hub species affecting diversity and community structure on Arabidopsis leaves" title="Diversity affected by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628" y="316605"/>
            <a:ext cx="5753100" cy="5486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192215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Case studies</a:t>
            </a:r>
          </a:p>
          <a:p>
            <a:r>
              <a:rPr lang="en-US" dirty="0" smtClean="0"/>
              <a:t>Centrality measures</a:t>
            </a:r>
          </a:p>
          <a:p>
            <a:r>
              <a:rPr lang="en-US" dirty="0" smtClean="0"/>
              <a:t>Keystones</a:t>
            </a:r>
          </a:p>
          <a:p>
            <a:r>
              <a:rPr lang="en-US" dirty="0" smtClean="0"/>
              <a:t>Clustering algorithms</a:t>
            </a:r>
          </a:p>
          <a:p>
            <a:r>
              <a:rPr lang="en-US" dirty="0" smtClean="0"/>
              <a:t>Robustness of network analysis</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2262501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3674028" cy="4464000"/>
          </a:xfrm>
        </p:spPr>
        <p:txBody>
          <a:bodyPr/>
          <a:lstStyle/>
          <a:p>
            <a:r>
              <a:rPr lang="en-US" dirty="0" smtClean="0"/>
              <a:t>Test effect of hubs (</a:t>
            </a:r>
            <a:r>
              <a:rPr lang="en-US" i="1" dirty="0" err="1" smtClean="0"/>
              <a:t>Albugo</a:t>
            </a:r>
            <a:r>
              <a:rPr lang="en-US" i="1" dirty="0" smtClean="0"/>
              <a:t> </a:t>
            </a:r>
            <a:r>
              <a:rPr lang="en-US" dirty="0" smtClean="0"/>
              <a:t>and </a:t>
            </a:r>
            <a:r>
              <a:rPr lang="en-US" i="1" dirty="0" err="1" smtClean="0"/>
              <a:t>Dioszegia</a:t>
            </a:r>
            <a:r>
              <a:rPr lang="en-US" dirty="0" smtClean="0"/>
              <a:t>) </a:t>
            </a:r>
          </a:p>
          <a:p>
            <a:endParaRPr lang="en-US" dirty="0"/>
          </a:p>
          <a:p>
            <a:r>
              <a:rPr lang="en-US" i="1" dirty="0" err="1" smtClean="0"/>
              <a:t>Albugo</a:t>
            </a:r>
            <a:r>
              <a:rPr lang="en-US" i="1" dirty="0" smtClean="0"/>
              <a:t> </a:t>
            </a:r>
            <a:r>
              <a:rPr lang="en-US" dirty="0" smtClean="0"/>
              <a:t>not </a:t>
            </a:r>
            <a:r>
              <a:rPr lang="en-US" dirty="0" err="1" smtClean="0"/>
              <a:t>culturable</a:t>
            </a:r>
            <a:r>
              <a:rPr lang="en-US" dirty="0" smtClean="0"/>
              <a:t>, but transferable</a:t>
            </a:r>
          </a:p>
          <a:p>
            <a:pPr lvl="1"/>
            <a:r>
              <a:rPr lang="en-US" sz="2000" dirty="0" smtClean="0"/>
              <a:t>Effect on alpha diversity and beta diversity </a:t>
            </a:r>
            <a:endParaRPr lang="en-US" sz="2000" dirty="0"/>
          </a:p>
          <a:p>
            <a:r>
              <a:rPr lang="en-US" i="1" dirty="0" err="1" smtClean="0"/>
              <a:t>Dioszegia</a:t>
            </a:r>
            <a:r>
              <a:rPr lang="en-US" i="1" dirty="0" smtClean="0"/>
              <a:t> </a:t>
            </a:r>
            <a:r>
              <a:rPr lang="en-US" dirty="0" err="1" smtClean="0"/>
              <a:t>cocultures</a:t>
            </a:r>
            <a:endParaRPr lang="en-US" dirty="0" smtClean="0"/>
          </a:p>
          <a:p>
            <a:pPr lvl="1"/>
            <a:r>
              <a:rPr lang="en-US" sz="2000" dirty="0" smtClean="0"/>
              <a:t>Inhibited isolates</a:t>
            </a:r>
            <a:endParaRPr lang="en-US" sz="2000"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20</a:t>
            </a:fld>
            <a:endParaRPr lang="nl-NL"/>
          </a:p>
        </p:txBody>
      </p:sp>
      <p:pic>
        <p:nvPicPr>
          <p:cNvPr id="12" name="Picture 11" descr="Overview of experimental results, with hub species affecting diversity and community structure on Arabidopsis leaves" title="Diversity affected by hu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628" y="316605"/>
            <a:ext cx="5753100"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i="1" dirty="0" smtClean="0"/>
              <a:t>In </a:t>
            </a:r>
            <a:r>
              <a:rPr lang="en-US" i="1" dirty="0" err="1" smtClean="0"/>
              <a:t>silico</a:t>
            </a:r>
            <a:r>
              <a:rPr lang="en-US" i="1" dirty="0" smtClean="0"/>
              <a:t> </a:t>
            </a:r>
            <a:r>
              <a:rPr lang="en-US" dirty="0" smtClean="0"/>
              <a:t>=/= </a:t>
            </a:r>
            <a:r>
              <a:rPr lang="en-US" i="1" dirty="0" smtClean="0"/>
              <a:t>in vivo</a:t>
            </a:r>
            <a:endParaRPr lang="en-US" i="1" dirty="0"/>
          </a:p>
        </p:txBody>
      </p:sp>
      <p:sp>
        <p:nvSpPr>
          <p:cNvPr id="7"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
        <p:nvSpPr>
          <p:cNvPr id="9" name="Rectangle 8"/>
          <p:cNvSpPr/>
          <p:nvPr/>
        </p:nvSpPr>
        <p:spPr>
          <a:xfrm>
            <a:off x="6374296" y="1405272"/>
            <a:ext cx="672548" cy="316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41165" y="3214193"/>
            <a:ext cx="705679" cy="3169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41165" y="4740966"/>
            <a:ext cx="851451" cy="3606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50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Gut microbiota implicated in obesity</a:t>
            </a:r>
          </a:p>
          <a:p>
            <a:pPr marL="0" indent="0">
              <a:buNone/>
            </a:pPr>
            <a:endParaRPr lang="en-US" dirty="0"/>
          </a:p>
          <a:p>
            <a:r>
              <a:rPr lang="en-US" dirty="0" smtClean="0"/>
              <a:t>Known association between perturbation</a:t>
            </a:r>
            <a:br>
              <a:rPr lang="en-US" dirty="0" smtClean="0"/>
            </a:br>
            <a:r>
              <a:rPr lang="en-US" dirty="0" smtClean="0"/>
              <a:t>and development of metabolic dysfunction</a:t>
            </a:r>
          </a:p>
          <a:p>
            <a:endParaRPr lang="en-US" dirty="0"/>
          </a:p>
          <a:p>
            <a:r>
              <a:rPr lang="en-US" dirty="0"/>
              <a:t>Causal interactions undescribed</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p:cNvSpPr>
            <a:spLocks noGrp="1"/>
          </p:cNvSpPr>
          <p:nvPr>
            <p:ph type="title"/>
          </p:nvPr>
        </p:nvSpPr>
        <p:spPr/>
        <p:txBody>
          <a:bodyPr/>
          <a:lstStyle/>
          <a:p>
            <a:r>
              <a:rPr lang="en-US" dirty="0" smtClean="0"/>
              <a:t>Antibiotic perturbation of the gut</a:t>
            </a:r>
            <a:endParaRPr lang="en-US" dirty="0"/>
          </a:p>
        </p:txBody>
      </p:sp>
      <p:pic>
        <p:nvPicPr>
          <p:cNvPr id="6" name="Content Placeholder 5" descr="Photo of a mouse in a gloved hand. " title="Mous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399" y="2064912"/>
            <a:ext cx="4569083" cy="3046055"/>
          </a:xfrm>
          <a:prstGeom prst="rect">
            <a:avLst/>
          </a:prstGeom>
        </p:spPr>
      </p:pic>
      <p:sp>
        <p:nvSpPr>
          <p:cNvPr id="7" name="Rectangle 6"/>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Tree>
    <p:extLst>
      <p:ext uri="{BB962C8B-B14F-4D97-AF65-F5344CB8AC3E}">
        <p14:creationId xmlns:p14="http://schemas.microsoft.com/office/powerpoint/2010/main" val="5197537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5283887" cy="4464000"/>
          </a:xfrm>
        </p:spPr>
        <p:txBody>
          <a:bodyPr/>
          <a:lstStyle/>
          <a:p>
            <a:r>
              <a:rPr lang="en-US" dirty="0" smtClean="0"/>
              <a:t>Mice exposed to long-term low-dose antibiotic (STAT)</a:t>
            </a:r>
          </a:p>
          <a:p>
            <a:endParaRPr lang="en-US" dirty="0"/>
          </a:p>
          <a:p>
            <a:r>
              <a:rPr lang="en-US" dirty="0" smtClean="0"/>
              <a:t>Diet changed to high-fat diet</a:t>
            </a:r>
          </a:p>
          <a:p>
            <a:endParaRPr lang="en-US" dirty="0"/>
          </a:p>
          <a:p>
            <a:r>
              <a:rPr lang="en-US" dirty="0" smtClean="0"/>
              <a:t>Characterize metabolic functions + microbiome</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p:cNvSpPr>
            <a:spLocks noGrp="1"/>
          </p:cNvSpPr>
          <p:nvPr>
            <p:ph type="title"/>
          </p:nvPr>
        </p:nvSpPr>
        <p:spPr/>
        <p:txBody>
          <a:bodyPr/>
          <a:lstStyle/>
          <a:p>
            <a:r>
              <a:rPr lang="en-US" dirty="0" smtClean="0"/>
              <a:t>Mouse model of microbe-induced obesity</a:t>
            </a:r>
            <a:endParaRPr lang="en-US" dirty="0"/>
          </a:p>
        </p:txBody>
      </p:sp>
      <p:pic>
        <p:nvPicPr>
          <p:cNvPr id="6" name="Picture 5" descr="Overview of mouse trials. Treatment begins before litter birth. Treatments are high-fat diet and low-dose antibiotics. After 32 weeks the mice are killed. " title="Trial overvi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2338" y="2162569"/>
            <a:ext cx="5400675" cy="2581275"/>
          </a:xfrm>
          <a:prstGeom prst="rect">
            <a:avLst/>
          </a:prstGeom>
        </p:spPr>
      </p:pic>
      <p:sp>
        <p:nvSpPr>
          <p:cNvPr id="7" name="Text Box 4"/>
          <p:cNvSpPr txBox="1">
            <a:spLocks noChangeArrowheads="1"/>
          </p:cNvSpPr>
          <p:nvPr/>
        </p:nvSpPr>
        <p:spPr bwMode="auto">
          <a:xfrm>
            <a:off x="9282619" y="5935850"/>
            <a:ext cx="26818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Mahana</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Genome Medicine 2016</a:t>
            </a:r>
            <a:endParaRPr lang="en-US" altLang="en-US" dirty="0"/>
          </a:p>
        </p:txBody>
      </p:sp>
      <p:sp>
        <p:nvSpPr>
          <p:cNvPr id="8" name="Rectangle 7"/>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Tree>
    <p:extLst>
      <p:ext uri="{BB962C8B-B14F-4D97-AF65-F5344CB8AC3E}">
        <p14:creationId xmlns:p14="http://schemas.microsoft.com/office/powerpoint/2010/main" val="16240063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ulti-dimensional scaling plot showing position of each sample cluster, with subnetworks generated per cluster visualized inside the MDS plot. " title="MDS plo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p:cNvSpPr>
            <a:spLocks noGrp="1"/>
          </p:cNvSpPr>
          <p:nvPr>
            <p:ph type="title"/>
          </p:nvPr>
        </p:nvSpPr>
        <p:spPr/>
        <p:txBody>
          <a:bodyPr/>
          <a:lstStyle/>
          <a:p>
            <a:r>
              <a:rPr lang="en-US" dirty="0" smtClean="0"/>
              <a:t>Community clusters</a:t>
            </a:r>
            <a:endParaRPr lang="en-US" dirty="0"/>
          </a:p>
        </p:txBody>
      </p:sp>
      <p:sp>
        <p:nvSpPr>
          <p:cNvPr id="7" name="Content Placeholder 1"/>
          <p:cNvSpPr txBox="1">
            <a:spLocks/>
          </p:cNvSpPr>
          <p:nvPr/>
        </p:nvSpPr>
        <p:spPr>
          <a:xfrm>
            <a:off x="576001" y="1398423"/>
            <a:ext cx="3552052"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p>
          <a:p>
            <a:r>
              <a:rPr lang="en-US" dirty="0" smtClean="0"/>
              <a:t>Inferred networks with SPIEC-EASI for each cluster</a:t>
            </a:r>
          </a:p>
          <a:p>
            <a:endParaRPr lang="en-US" dirty="0"/>
          </a:p>
        </p:txBody>
      </p:sp>
      <p:sp>
        <p:nvSpPr>
          <p:cNvPr id="9" name="Rectangle 8"/>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
        <p:nvSpPr>
          <p:cNvPr id="10" name="Rectangle 9"/>
          <p:cNvSpPr/>
          <p:nvPr/>
        </p:nvSpPr>
        <p:spPr>
          <a:xfrm>
            <a:off x="5574387" y="3876655"/>
            <a:ext cx="5981713" cy="2042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81600" y="1056861"/>
            <a:ext cx="3584713" cy="28061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588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amples show clusters and transitions that correlate with treatments. Mice on high-fat diet move to a different cluster, and the same happens for mice on high-fat diet also given antibiotics. " title="Transition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24</a:t>
            </a:fld>
            <a:endParaRPr lang="nl-NL"/>
          </a:p>
        </p:txBody>
      </p:sp>
      <p:sp>
        <p:nvSpPr>
          <p:cNvPr id="5" name="Title 4"/>
          <p:cNvSpPr>
            <a:spLocks noGrp="1"/>
          </p:cNvSpPr>
          <p:nvPr>
            <p:ph type="title"/>
          </p:nvPr>
        </p:nvSpPr>
        <p:spPr/>
        <p:txBody>
          <a:bodyPr/>
          <a:lstStyle/>
          <a:p>
            <a:r>
              <a:rPr lang="en-US" dirty="0" smtClean="0"/>
              <a:t>Community clusters</a:t>
            </a:r>
            <a:endParaRPr lang="en-US" dirty="0"/>
          </a:p>
        </p:txBody>
      </p:sp>
      <p:sp>
        <p:nvSpPr>
          <p:cNvPr id="7" name="Content Placeholder 1"/>
          <p:cNvSpPr txBox="1">
            <a:spLocks/>
          </p:cNvSpPr>
          <p:nvPr/>
        </p:nvSpPr>
        <p:spPr>
          <a:xfrm>
            <a:off x="576001" y="1398423"/>
            <a:ext cx="3552052"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p>
          <a:p>
            <a:r>
              <a:rPr lang="en-US" dirty="0" smtClean="0"/>
              <a:t>Inferred networks with SPIEC-EASI for each cluster</a:t>
            </a:r>
          </a:p>
          <a:p>
            <a:r>
              <a:rPr lang="en-US" dirty="0" smtClean="0"/>
              <a:t>Clusters reflect STAT, control or both </a:t>
            </a:r>
          </a:p>
          <a:p>
            <a:endParaRPr lang="en-US" dirty="0"/>
          </a:p>
        </p:txBody>
      </p:sp>
      <p:sp>
        <p:nvSpPr>
          <p:cNvPr id="9" name="Rectangle 8"/>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
        <p:nvSpPr>
          <p:cNvPr id="10" name="Rectangle 9"/>
          <p:cNvSpPr/>
          <p:nvPr/>
        </p:nvSpPr>
        <p:spPr>
          <a:xfrm>
            <a:off x="5635487" y="3819939"/>
            <a:ext cx="5981713" cy="2042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474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5" descr="Samples show clusters and transitions that correlate with treatments. Mice on high-fat diet move to a different cluster, and the same happens for mice on high-fat diet also given antibiotics. " title="Transi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a:prstGeom prst="rect">
            <a:avLst/>
          </a:prstGeom>
        </p:spPr>
      </p:pic>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p:cNvSpPr>
            <a:spLocks noGrp="1"/>
          </p:cNvSpPr>
          <p:nvPr>
            <p:ph type="title"/>
          </p:nvPr>
        </p:nvSpPr>
        <p:spPr/>
        <p:txBody>
          <a:bodyPr/>
          <a:lstStyle/>
          <a:p>
            <a:r>
              <a:rPr lang="en-US" dirty="0" smtClean="0"/>
              <a:t>Community clusters</a:t>
            </a:r>
            <a:endParaRPr lang="en-US" dirty="0"/>
          </a:p>
        </p:txBody>
      </p:sp>
      <p:sp>
        <p:nvSpPr>
          <p:cNvPr id="7" name="Content Placeholder 1"/>
          <p:cNvSpPr txBox="1">
            <a:spLocks/>
          </p:cNvSpPr>
          <p:nvPr/>
        </p:nvSpPr>
        <p:spPr>
          <a:xfrm>
            <a:off x="576001" y="1398423"/>
            <a:ext cx="3552052"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p>
          <a:p>
            <a:r>
              <a:rPr lang="en-US" dirty="0" smtClean="0"/>
              <a:t>Inferred networks with SPIEC-EASI for each cluster</a:t>
            </a:r>
          </a:p>
          <a:p>
            <a:r>
              <a:rPr lang="en-US" dirty="0" smtClean="0"/>
              <a:t>Clusters reflect STAT, control or both </a:t>
            </a:r>
          </a:p>
          <a:p>
            <a:endParaRPr lang="en-US" dirty="0"/>
          </a:p>
        </p:txBody>
      </p:sp>
      <p:sp>
        <p:nvSpPr>
          <p:cNvPr id="9" name="Rectangle 8"/>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
        <p:nvSpPr>
          <p:cNvPr id="10" name="Rectangle 9"/>
          <p:cNvSpPr/>
          <p:nvPr/>
        </p:nvSpPr>
        <p:spPr>
          <a:xfrm>
            <a:off x="5635487" y="3819939"/>
            <a:ext cx="5981713" cy="20424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Arrow 1"/>
          <p:cNvSpPr/>
          <p:nvPr/>
        </p:nvSpPr>
        <p:spPr>
          <a:xfrm>
            <a:off x="4267200" y="861576"/>
            <a:ext cx="2348754" cy="12226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Number of transitions</a:t>
            </a:r>
            <a:endParaRPr lang="en-US" dirty="0"/>
          </a:p>
        </p:txBody>
      </p:sp>
      <p:sp>
        <p:nvSpPr>
          <p:cNvPr id="8" name="Content Placeholder 7"/>
          <p:cNvSpPr>
            <a:spLocks noGrp="1"/>
          </p:cNvSpPr>
          <p:nvPr>
            <p:ph idx="1"/>
          </p:nvPr>
        </p:nvSpPr>
        <p:spPr/>
        <p:txBody>
          <a:bodyPr/>
          <a:lstStyle/>
          <a:p>
            <a:endParaRPr lang="en-US"/>
          </a:p>
        </p:txBody>
      </p:sp>
    </p:spTree>
    <p:extLst>
      <p:ext uri="{BB962C8B-B14F-4D97-AF65-F5344CB8AC3E}">
        <p14:creationId xmlns:p14="http://schemas.microsoft.com/office/powerpoint/2010/main" val="526791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Simulated network attacks</a:t>
            </a:r>
          </a:p>
          <a:p>
            <a:endParaRPr lang="en-US" dirty="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26</a:t>
            </a:fld>
            <a:endParaRPr lang="nl-NL"/>
          </a:p>
        </p:txBody>
      </p:sp>
      <p:sp>
        <p:nvSpPr>
          <p:cNvPr id="5" name="Title 4"/>
          <p:cNvSpPr>
            <a:spLocks noGrp="1"/>
          </p:cNvSpPr>
          <p:nvPr>
            <p:ph type="title"/>
          </p:nvPr>
        </p:nvSpPr>
        <p:spPr/>
        <p:txBody>
          <a:bodyPr/>
          <a:lstStyle/>
          <a:p>
            <a:r>
              <a:rPr lang="en-US" dirty="0" smtClean="0"/>
              <a:t>Subnetworks</a:t>
            </a:r>
            <a:endParaRPr lang="en-US" dirty="0"/>
          </a:p>
        </p:txBody>
      </p:sp>
      <p:pic>
        <p:nvPicPr>
          <p:cNvPr id="6" name="Content Placeholder 5" descr="For all subnetworks, connectivity decreases as more nodes are removed. However, this decline is most pronounced for clusters associated with antibiotics and high-fat diet. " title="Network attac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a:prstGeom prst="rect">
            <a:avLst/>
          </a:prstGeom>
        </p:spPr>
      </p:pic>
      <p:sp>
        <p:nvSpPr>
          <p:cNvPr id="8" name="Rectangle 7"/>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Tree>
    <p:extLst>
      <p:ext uri="{BB962C8B-B14F-4D97-AF65-F5344CB8AC3E}">
        <p14:creationId xmlns:p14="http://schemas.microsoft.com/office/powerpoint/2010/main" val="3105176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descr="For all subnetworks, connectivity decreases as more nodes are removed. However, this decline is most pronounced for clusters associated with antibiotics and high-fat diet. " title="Network attac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a:prstGeom prst="rect">
            <a:avLst/>
          </a:prstGeom>
        </p:spPr>
      </p:pic>
      <p:sp>
        <p:nvSpPr>
          <p:cNvPr id="2" name="Content Placeholder 1"/>
          <p:cNvSpPr>
            <a:spLocks noGrp="1"/>
          </p:cNvSpPr>
          <p:nvPr>
            <p:ph idx="1"/>
          </p:nvPr>
        </p:nvSpPr>
        <p:spPr/>
        <p:txBody>
          <a:bodyPr/>
          <a:lstStyle/>
          <a:p>
            <a:r>
              <a:rPr lang="en-US" dirty="0" smtClean="0"/>
              <a:t>Simulated network attacks</a:t>
            </a:r>
          </a:p>
          <a:p>
            <a:endParaRPr lang="en-US" dirty="0"/>
          </a:p>
          <a:p>
            <a:r>
              <a:rPr lang="en-US" dirty="0" smtClean="0"/>
              <a:t>STAT-associated networks</a:t>
            </a:r>
            <a:br>
              <a:rPr lang="en-US" dirty="0" smtClean="0"/>
            </a:br>
            <a:r>
              <a:rPr lang="en-US" dirty="0" smtClean="0"/>
              <a:t>more sensitive than</a:t>
            </a:r>
            <a:br>
              <a:rPr lang="en-US" dirty="0" smtClean="0"/>
            </a:br>
            <a:r>
              <a:rPr lang="en-US" dirty="0" smtClean="0"/>
              <a:t>control</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p:cNvSpPr>
            <a:spLocks noGrp="1"/>
          </p:cNvSpPr>
          <p:nvPr>
            <p:ph type="title"/>
          </p:nvPr>
        </p:nvSpPr>
        <p:spPr/>
        <p:txBody>
          <a:bodyPr/>
          <a:lstStyle/>
          <a:p>
            <a:r>
              <a:rPr lang="en-US" dirty="0" smtClean="0"/>
              <a:t>Subnetworks</a:t>
            </a:r>
            <a:endParaRPr lang="en-US" dirty="0"/>
          </a:p>
        </p:txBody>
      </p:sp>
      <p:sp>
        <p:nvSpPr>
          <p:cNvPr id="8" name="Rectangle 7"/>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sp>
        <p:nvSpPr>
          <p:cNvPr id="7" name="Rectangle 6"/>
          <p:cNvSpPr/>
          <p:nvPr/>
        </p:nvSpPr>
        <p:spPr>
          <a:xfrm>
            <a:off x="7203141" y="4383741"/>
            <a:ext cx="551330" cy="2375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962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Simulated network attacks</a:t>
            </a:r>
          </a:p>
          <a:p>
            <a:endParaRPr lang="en-US" dirty="0"/>
          </a:p>
          <a:p>
            <a:r>
              <a:rPr lang="en-US" dirty="0" smtClean="0"/>
              <a:t>STAT-associated networks</a:t>
            </a:r>
            <a:br>
              <a:rPr lang="en-US" dirty="0" smtClean="0"/>
            </a:br>
            <a:r>
              <a:rPr lang="en-US" dirty="0" smtClean="0"/>
              <a:t>more sensitive than</a:t>
            </a:r>
            <a:br>
              <a:rPr lang="en-US" dirty="0" smtClean="0"/>
            </a:br>
            <a:r>
              <a:rPr lang="en-US" dirty="0" smtClean="0"/>
              <a:t>control</a:t>
            </a:r>
          </a:p>
          <a:p>
            <a:endParaRPr lang="en-US" dirty="0"/>
          </a:p>
          <a:p>
            <a:r>
              <a:rPr lang="en-US" dirty="0" smtClean="0"/>
              <a:t>Model for sensitivity to antibiotics?</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p:cNvSpPr>
            <a:spLocks noGrp="1"/>
          </p:cNvSpPr>
          <p:nvPr>
            <p:ph type="title"/>
          </p:nvPr>
        </p:nvSpPr>
        <p:spPr/>
        <p:txBody>
          <a:bodyPr/>
          <a:lstStyle/>
          <a:p>
            <a:r>
              <a:rPr lang="en-US" dirty="0" smtClean="0"/>
              <a:t>Subnetworks</a:t>
            </a:r>
            <a:endParaRPr lang="en-US" dirty="0"/>
          </a:p>
        </p:txBody>
      </p:sp>
      <p:sp>
        <p:nvSpPr>
          <p:cNvPr id="8" name="Rectangle 7"/>
          <p:cNvSpPr/>
          <p:nvPr/>
        </p:nvSpPr>
        <p:spPr>
          <a:xfrm>
            <a:off x="934278" y="6257836"/>
            <a:ext cx="5015948" cy="600164"/>
          </a:xfrm>
          <a:prstGeom prst="rect">
            <a:avLst/>
          </a:prstGeom>
        </p:spPr>
        <p:txBody>
          <a:bodyPr wrap="square">
            <a:spAutoFit/>
          </a:bodyPr>
          <a:lstStyle/>
          <a:p>
            <a:r>
              <a:rPr lang="en-US" sz="1100" dirty="0" err="1" smtClean="0">
                <a:solidFill>
                  <a:schemeClr val="bg1"/>
                </a:solidFill>
              </a:rPr>
              <a:t>Mahana</a:t>
            </a:r>
            <a:r>
              <a:rPr lang="en-US" sz="1100" dirty="0" smtClean="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Antibiotic perturbation of the murine gut microbiome enhances the adiposity, insulin resistance, and liver disease associated with high-fat diet. </a:t>
            </a:r>
            <a:r>
              <a:rPr lang="en-US" sz="1100" i="1" dirty="0">
                <a:solidFill>
                  <a:schemeClr val="bg1"/>
                </a:solidFill>
              </a:rPr>
              <a:t>Genome medicine</a:t>
            </a:r>
            <a:r>
              <a:rPr lang="en-US" sz="1100" dirty="0">
                <a:solidFill>
                  <a:schemeClr val="bg1"/>
                </a:solidFill>
              </a:rPr>
              <a:t>, </a:t>
            </a:r>
            <a:r>
              <a:rPr lang="en-US" sz="1100" i="1" dirty="0">
                <a:solidFill>
                  <a:schemeClr val="bg1"/>
                </a:solidFill>
              </a:rPr>
              <a:t>8</a:t>
            </a:r>
            <a:r>
              <a:rPr lang="en-US" sz="1100" dirty="0">
                <a:solidFill>
                  <a:schemeClr val="bg1"/>
                </a:solidFill>
              </a:rPr>
              <a:t>(1), 48.</a:t>
            </a:r>
          </a:p>
        </p:txBody>
      </p:sp>
      <p:pic>
        <p:nvPicPr>
          <p:cNvPr id="9" name="Content Placeholder 5" descr="For all subnetworks, connectivity decreases as more nodes are removed. However, this decline is most pronounced for clusters associated with antibiotics and high-fat diet. " title="Network attac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462" y="1170658"/>
            <a:ext cx="5719564" cy="4464050"/>
          </a:xfrm>
          <a:prstGeom prst="rect">
            <a:avLst/>
          </a:prstGeom>
        </p:spPr>
      </p:pic>
    </p:spTree>
    <p:extLst>
      <p:ext uri="{BB962C8B-B14F-4D97-AF65-F5344CB8AC3E}">
        <p14:creationId xmlns:p14="http://schemas.microsoft.com/office/powerpoint/2010/main" val="3629122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Whole network: likely to show treatment group differences</a:t>
            </a:r>
          </a:p>
          <a:p>
            <a:r>
              <a:rPr lang="en-US" dirty="0" smtClean="0"/>
              <a:t>Subnetworks can show within-group community</a:t>
            </a:r>
          </a:p>
          <a:p>
            <a:endParaRPr lang="en-US" dirty="0"/>
          </a:p>
          <a:p>
            <a:r>
              <a:rPr lang="en-US" dirty="0" smtClean="0"/>
              <a:t>Node removal analysis can help assess node importance</a:t>
            </a:r>
          </a:p>
          <a:p>
            <a:r>
              <a:rPr lang="en-US" dirty="0" smtClean="0"/>
              <a:t>Note: network robustness is not known to reflect biological robustness</a:t>
            </a: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29</a:t>
            </a:fld>
            <a:endParaRPr lang="nl-NL"/>
          </a:p>
        </p:txBody>
      </p:sp>
      <p:sp>
        <p:nvSpPr>
          <p:cNvPr id="5" name="Title 4"/>
          <p:cNvSpPr>
            <a:spLocks noGrp="1"/>
          </p:cNvSpPr>
          <p:nvPr>
            <p:ph type="title"/>
          </p:nvPr>
        </p:nvSpPr>
        <p:spPr/>
        <p:txBody>
          <a:bodyPr/>
          <a:lstStyle/>
          <a:p>
            <a:r>
              <a:rPr lang="en-US" dirty="0"/>
              <a:t>Take-home message</a:t>
            </a:r>
          </a:p>
        </p:txBody>
      </p:sp>
    </p:spTree>
    <p:extLst>
      <p:ext uri="{BB962C8B-B14F-4D97-AF65-F5344CB8AC3E}">
        <p14:creationId xmlns:p14="http://schemas.microsoft.com/office/powerpoint/2010/main" val="988045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err="1" smtClean="0"/>
              <a:t>Phyllosphere</a:t>
            </a:r>
            <a:r>
              <a:rPr lang="en-US" dirty="0" smtClean="0"/>
              <a:t>: above-ground plant parts</a:t>
            </a:r>
          </a:p>
          <a:p>
            <a:endParaRPr lang="en-US" dirty="0"/>
          </a:p>
          <a:p>
            <a:r>
              <a:rPr lang="en-US" dirty="0" smtClean="0"/>
              <a:t>Role of microbiome in pathogen establishment</a:t>
            </a:r>
          </a:p>
          <a:p>
            <a:endParaRPr lang="en-US" dirty="0"/>
          </a:p>
          <a:p>
            <a:endParaRPr lang="en-US" i="1"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p:cNvSpPr>
            <a:spLocks noGrp="1"/>
          </p:cNvSpPr>
          <p:nvPr>
            <p:ph type="title"/>
          </p:nvPr>
        </p:nvSpPr>
        <p:spPr/>
        <p:txBody>
          <a:bodyPr/>
          <a:lstStyle/>
          <a:p>
            <a:r>
              <a:rPr lang="en-US" dirty="0"/>
              <a:t>Pathogen inhibition in the plant </a:t>
            </a:r>
            <a:r>
              <a:rPr lang="en-US" dirty="0" err="1"/>
              <a:t>phyllosphere</a:t>
            </a:r>
            <a:endParaRPr lang="en-US" dirty="0"/>
          </a:p>
        </p:txBody>
      </p:sp>
      <p:pic>
        <p:nvPicPr>
          <p:cNvPr id="8" name="Picture 7" descr="Picture of downy and powdery mildew on a cucumber leaf. " title="Plant mild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958" y="2024269"/>
            <a:ext cx="3657600" cy="2743200"/>
          </a:xfrm>
          <a:prstGeom prst="rect">
            <a:avLst/>
          </a:prstGeom>
        </p:spPr>
      </p:pic>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2528188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Degree</a:t>
            </a:r>
          </a:p>
          <a:p>
            <a:pPr lvl="1"/>
            <a:r>
              <a:rPr lang="en-US" dirty="0" smtClean="0"/>
              <a:t>Hub nodes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descr="Toy model of network. " title="Toy network"/>
          <p:cNvGrpSpPr/>
          <p:nvPr/>
        </p:nvGrpSpPr>
        <p:grpSpPr>
          <a:xfrm>
            <a:off x="3757798" y="1595678"/>
            <a:ext cx="7530522" cy="3698972"/>
            <a:chOff x="3757798" y="1595678"/>
            <a:chExt cx="7530522" cy="3698972"/>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02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Degree</a:t>
            </a:r>
          </a:p>
          <a:p>
            <a:pPr lvl="1"/>
            <a:r>
              <a:rPr lang="en-US" dirty="0" smtClean="0"/>
              <a:t>Hub nodes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endParaRPr lang="en-US" sz="1200" dirty="0"/>
          </a:p>
        </p:txBody>
      </p:sp>
      <p:grpSp>
        <p:nvGrpSpPr>
          <p:cNvPr id="6" name="Group 5" descr="Nodes in central positions have the highest degree, e.g. number of connections. " title="Degree"/>
          <p:cNvGrpSpPr/>
          <p:nvPr/>
        </p:nvGrpSpPr>
        <p:grpSpPr>
          <a:xfrm>
            <a:off x="3757798" y="1134759"/>
            <a:ext cx="7407913" cy="4159891"/>
            <a:chOff x="3757798" y="1134759"/>
            <a:chExt cx="7407913" cy="4159891"/>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1</a:t>
              </a:r>
              <a:endParaRPr lang="en-US" sz="800" dirty="0"/>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1</a:t>
              </a:r>
              <a:endParaRPr lang="en-US" sz="800" dirty="0"/>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endParaRPr lang="en-US" sz="1200" dirty="0"/>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grpSp>
    </p:spTree>
    <p:extLst>
      <p:ext uri="{BB962C8B-B14F-4D97-AF65-F5344CB8AC3E}">
        <p14:creationId xmlns:p14="http://schemas.microsoft.com/office/powerpoint/2010/main" val="20981322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Degree (positive)</a:t>
            </a:r>
          </a:p>
          <a:p>
            <a:pPr lvl="1"/>
            <a:r>
              <a:rPr lang="en-US" dirty="0" smtClean="0"/>
              <a:t>Hub nodes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Degree can also be counted using only positively-weighted edges. " title="Positive degree"/>
          <p:cNvGrpSpPr/>
          <p:nvPr/>
        </p:nvGrpSpPr>
        <p:grpSpPr>
          <a:xfrm>
            <a:off x="3757798" y="1134759"/>
            <a:ext cx="7530522" cy="4159891"/>
            <a:chOff x="3757798" y="1134759"/>
            <a:chExt cx="7530522" cy="4159891"/>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1</a:t>
              </a:r>
              <a:endParaRPr lang="en-US" sz="800" dirty="0"/>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1</a:t>
              </a:r>
              <a:endParaRPr lang="en-US" sz="800" dirty="0"/>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1</a:t>
              </a:r>
              <a:endParaRPr lang="en-US" sz="800" dirty="0"/>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3</a:t>
              </a:r>
              <a:endParaRPr lang="en-US" sz="1200" dirty="0"/>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2</a:t>
              </a:r>
              <a:endParaRPr lang="en-US" sz="1000" dirty="0"/>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4</a:t>
              </a:r>
              <a:endParaRPr lang="en-US" sz="1600" b="1" dirty="0"/>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4</a:t>
              </a:r>
              <a:endParaRPr lang="en-US" sz="1600" b="1" dirty="0"/>
            </a:p>
          </p:txBody>
        </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1</a:t>
              </a:r>
              <a:endParaRPr lang="en-US" sz="1000" dirty="0"/>
            </a:p>
          </p:txBody>
        </p:sp>
      </p:grpSp>
    </p:spTree>
    <p:extLst>
      <p:ext uri="{BB962C8B-B14F-4D97-AF65-F5344CB8AC3E}">
        <p14:creationId xmlns:p14="http://schemas.microsoft.com/office/powerpoint/2010/main" val="29515325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Degree (negative)</a:t>
            </a:r>
          </a:p>
          <a:p>
            <a:pPr lvl="1"/>
            <a:r>
              <a:rPr lang="en-US" dirty="0" smtClean="0"/>
              <a:t>Hub nodes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With only negatively-weighted edges, different nodes have the largest values. " title="Negative degree"/>
          <p:cNvGrpSpPr/>
          <p:nvPr/>
        </p:nvGrpSpPr>
        <p:grpSpPr>
          <a:xfrm>
            <a:off x="3757798" y="1134759"/>
            <a:ext cx="7530522" cy="4159891"/>
            <a:chOff x="3757798" y="1134759"/>
            <a:chExt cx="7530522" cy="4159891"/>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a:t>
              </a:r>
              <a:endParaRPr lang="en-US" sz="1600" b="1" dirty="0"/>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2</a:t>
              </a:r>
              <a:endParaRPr lang="en-US" sz="1600" b="1" dirty="0"/>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0</a:t>
              </a:r>
              <a:endParaRPr lang="en-US" sz="800" dirty="0"/>
            </a:p>
          </p:txBody>
        </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grpSp>
    </p:spTree>
    <p:extLst>
      <p:ext uri="{BB962C8B-B14F-4D97-AF65-F5344CB8AC3E}">
        <p14:creationId xmlns:p14="http://schemas.microsoft.com/office/powerpoint/2010/main" val="527387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36" name="Group 35" descr="Toy model of a network. " title="Toy network"/>
          <p:cNvGrpSpPr/>
          <p:nvPr/>
        </p:nvGrpSpPr>
        <p:grpSpPr>
          <a:xfrm>
            <a:off x="3757798" y="1134759"/>
            <a:ext cx="7530522" cy="4159891"/>
            <a:chOff x="3757798" y="1134759"/>
            <a:chExt cx="7530522" cy="4159891"/>
          </a:xfrm>
        </p:grpSpPr>
        <p:cxnSp>
          <p:nvCxnSpPr>
            <p:cNvPr id="37" name="Straight Connector 36"/>
            <p:cNvCxnSpPr>
              <a:stCxn id="63" idx="5"/>
              <a:endCxn id="6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3" idx="3"/>
              <a:endCxn id="6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4" idx="5"/>
              <a:endCxn id="5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8" idx="4"/>
              <a:endCxn id="5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3"/>
              <a:endCxn id="5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9" idx="5"/>
              <a:endCxn id="5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7" idx="3"/>
              <a:endCxn id="5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7" idx="7"/>
              <a:endCxn id="6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7" idx="6"/>
              <a:endCxn id="6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61" idx="0"/>
              <a:endCxn id="6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5"/>
              <a:endCxn id="6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56" idx="4"/>
              <a:endCxn id="6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6"/>
              <a:endCxn id="5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5" idx="5"/>
              <a:endCxn id="5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5" idx="3"/>
              <a:endCxn id="6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4" name="Oval 5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75819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Betweenness centrality is largest for the node connecting the two clusters in the toy network. " title="Betweenness centrality"/>
          <p:cNvGrpSpPr/>
          <p:nvPr/>
        </p:nvGrpSpPr>
        <p:grpSpPr>
          <a:xfrm>
            <a:off x="3757798" y="1134759"/>
            <a:ext cx="7530522" cy="4159891"/>
            <a:chOff x="3757798" y="1134759"/>
            <a:chExt cx="7530522" cy="4159891"/>
          </a:xfrm>
        </p:grpSpPr>
        <p:cxnSp>
          <p:nvCxnSpPr>
            <p:cNvPr id="37" name="Straight Connector 36"/>
            <p:cNvCxnSpPr>
              <a:stCxn id="63" idx="5"/>
              <a:endCxn id="6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3" idx="3"/>
              <a:endCxn id="6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4" idx="5"/>
              <a:endCxn id="5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8" idx="4"/>
              <a:endCxn id="5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3"/>
              <a:endCxn id="5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9" idx="5"/>
              <a:endCxn id="5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7" idx="3"/>
              <a:endCxn id="5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7" idx="7"/>
              <a:endCxn id="6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7" idx="6"/>
              <a:endCxn id="6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61" idx="0"/>
              <a:endCxn id="6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5"/>
              <a:endCxn id="6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56" idx="4"/>
              <a:endCxn id="6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6"/>
              <a:endCxn id="5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5" idx="5"/>
              <a:endCxn id="5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5" idx="3"/>
              <a:endCxn id="6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4" name="Oval 5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31450" y="4212574"/>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26797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36</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Betweenness centrality is lowest for nodes in the network periphery. " title="Betweenness centrality"/>
          <p:cNvGrpSpPr/>
          <p:nvPr/>
        </p:nvGrpSpPr>
        <p:grpSpPr>
          <a:xfrm>
            <a:off x="3757798" y="1134759"/>
            <a:ext cx="7530522" cy="4159891"/>
            <a:chOff x="3757798" y="1134759"/>
            <a:chExt cx="7530522" cy="4159891"/>
          </a:xfrm>
        </p:grpSpPr>
        <p:cxnSp>
          <p:nvCxnSpPr>
            <p:cNvPr id="37" name="Straight Connector 36"/>
            <p:cNvCxnSpPr>
              <a:stCxn id="63" idx="5"/>
              <a:endCxn id="6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3" idx="3"/>
              <a:endCxn id="6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4" idx="5"/>
              <a:endCxn id="5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8" idx="4"/>
              <a:endCxn id="5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3"/>
              <a:endCxn id="5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9" idx="5"/>
              <a:endCxn id="5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7" idx="3"/>
              <a:endCxn id="5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7" idx="7"/>
              <a:endCxn id="6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7" idx="6"/>
              <a:endCxn id="6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61" idx="0"/>
              <a:endCxn id="6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5"/>
              <a:endCxn id="6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56" idx="4"/>
              <a:endCxn id="6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6"/>
              <a:endCxn id="5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5" idx="5"/>
              <a:endCxn id="5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5" idx="3"/>
              <a:endCxn id="6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4" name="Oval 53"/>
            <p:cNvSpPr/>
            <p:nvPr/>
          </p:nvSpPr>
          <p:spPr>
            <a:xfrm>
              <a:off x="3757798" y="3621589"/>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31450" y="4212574"/>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897485" y="2041294"/>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80597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r>
              <a:rPr lang="en-US" dirty="0" smtClean="0"/>
              <a:t>Closeness centrality</a:t>
            </a:r>
          </a:p>
          <a:p>
            <a:pPr lvl="1"/>
            <a:r>
              <a:rPr lang="en-US" dirty="0" smtClean="0"/>
              <a:t>Length of paths</a:t>
            </a:r>
          </a:p>
          <a:p>
            <a:pPr lvl="1"/>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37</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35" name="Group 34" title="Toy network"/>
          <p:cNvGrpSpPr/>
          <p:nvPr/>
        </p:nvGrpSpPr>
        <p:grpSpPr>
          <a:xfrm>
            <a:off x="3757798" y="1134759"/>
            <a:ext cx="7530522" cy="4159891"/>
            <a:chOff x="3757798" y="1134759"/>
            <a:chExt cx="7530522" cy="4159891"/>
          </a:xfrm>
        </p:grpSpPr>
        <p:cxnSp>
          <p:nvCxnSpPr>
            <p:cNvPr id="36" name="Straight Connector 35"/>
            <p:cNvCxnSpPr>
              <a:stCxn id="91" idx="5"/>
              <a:endCxn id="92"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91" idx="3"/>
              <a:endCxn id="89"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82" idx="5"/>
              <a:endCxn id="83"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86" idx="4"/>
              <a:endCxn id="87"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a:stCxn id="87" idx="3"/>
              <a:endCxn id="83"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a:stCxn id="87" idx="5"/>
              <a:endCxn id="85"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85" idx="3"/>
              <a:endCxn id="83"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a:stCxn id="85" idx="7"/>
              <a:endCxn id="89"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a:stCxn id="85" idx="6"/>
              <a:endCxn id="88"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p:cNvCxnSpPr>
              <a:stCxn id="89" idx="0"/>
              <a:endCxn id="90"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5" name="Straight Connector 74"/>
            <p:cNvCxnSpPr>
              <a:stCxn id="88" idx="6"/>
              <a:endCxn id="92"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stCxn id="89" idx="6"/>
              <a:endCxn id="92"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7" name="Straight Connector 76"/>
            <p:cNvCxnSpPr>
              <a:stCxn id="90" idx="5"/>
              <a:endCxn id="91"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p:cNvCxnSpPr>
              <a:stCxn id="84" idx="4"/>
              <a:endCxn id="92"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9" name="Straight Connector 78"/>
            <p:cNvCxnSpPr>
              <a:stCxn id="91" idx="6"/>
              <a:endCxn id="84"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93" idx="5"/>
              <a:endCxn id="84"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1" name="Straight Connector 80"/>
            <p:cNvCxnSpPr>
              <a:stCxn id="93" idx="3"/>
              <a:endCxn id="91"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2" name="Oval 81"/>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5715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r>
              <a:rPr lang="en-US" dirty="0" smtClean="0"/>
              <a:t>Closeness centrality</a:t>
            </a:r>
          </a:p>
          <a:p>
            <a:pPr lvl="1"/>
            <a:r>
              <a:rPr lang="en-US" dirty="0" smtClean="0"/>
              <a:t>Length of paths</a:t>
            </a:r>
          </a:p>
          <a:p>
            <a:pPr lvl="1"/>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38</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Closeness centrality is largest for the node that is central in the network, but also close to a hub in the right cluster. " title="Closeness centrality"/>
          <p:cNvGrpSpPr/>
          <p:nvPr/>
        </p:nvGrpSpPr>
        <p:grpSpPr>
          <a:xfrm>
            <a:off x="3757798" y="1134759"/>
            <a:ext cx="7530522" cy="4159891"/>
            <a:chOff x="3757798" y="1134759"/>
            <a:chExt cx="7530522" cy="4159891"/>
          </a:xfrm>
        </p:grpSpPr>
        <p:cxnSp>
          <p:nvCxnSpPr>
            <p:cNvPr id="36" name="Straight Connector 35"/>
            <p:cNvCxnSpPr>
              <a:stCxn id="91" idx="5"/>
              <a:endCxn id="92"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91" idx="3"/>
              <a:endCxn id="89"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82" idx="5"/>
              <a:endCxn id="83"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86" idx="4"/>
              <a:endCxn id="87"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a:stCxn id="87" idx="3"/>
              <a:endCxn id="83"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a:stCxn id="87" idx="5"/>
              <a:endCxn id="85"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85" idx="3"/>
              <a:endCxn id="83"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a:stCxn id="85" idx="7"/>
              <a:endCxn id="89"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a:stCxn id="85" idx="6"/>
              <a:endCxn id="88"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p:cNvCxnSpPr>
              <a:stCxn id="89" idx="0"/>
              <a:endCxn id="90"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5" name="Straight Connector 74"/>
            <p:cNvCxnSpPr>
              <a:stCxn id="88" idx="6"/>
              <a:endCxn id="92"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stCxn id="89" idx="6"/>
              <a:endCxn id="92"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7" name="Straight Connector 76"/>
            <p:cNvCxnSpPr>
              <a:stCxn id="90" idx="5"/>
              <a:endCxn id="91"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p:cNvCxnSpPr>
              <a:stCxn id="84" idx="4"/>
              <a:endCxn id="92"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9" name="Straight Connector 78"/>
            <p:cNvCxnSpPr>
              <a:stCxn id="91" idx="6"/>
              <a:endCxn id="84"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93" idx="5"/>
              <a:endCxn id="84"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1" name="Straight Connector 80"/>
            <p:cNvCxnSpPr>
              <a:stCxn id="93" idx="3"/>
              <a:endCxn id="91"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2" name="Oval 81"/>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15943" y="35605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67342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r>
              <a:rPr lang="en-US" dirty="0" smtClean="0"/>
              <a:t>Closeness centrality</a:t>
            </a:r>
          </a:p>
          <a:p>
            <a:pPr lvl="1"/>
            <a:r>
              <a:rPr lang="en-US" dirty="0" smtClean="0"/>
              <a:t>Length of paths</a:t>
            </a:r>
          </a:p>
          <a:p>
            <a:pPr lvl="1"/>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39</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Closeness centrality is lowest for the nodes in the network periphery. " title="Closeness centrality"/>
          <p:cNvGrpSpPr/>
          <p:nvPr/>
        </p:nvGrpSpPr>
        <p:grpSpPr>
          <a:xfrm>
            <a:off x="3757798" y="1134759"/>
            <a:ext cx="7530522" cy="4159891"/>
            <a:chOff x="3757798" y="1134759"/>
            <a:chExt cx="7530522" cy="4159891"/>
          </a:xfrm>
        </p:grpSpPr>
        <p:cxnSp>
          <p:nvCxnSpPr>
            <p:cNvPr id="36" name="Straight Connector 35"/>
            <p:cNvCxnSpPr>
              <a:stCxn id="91" idx="5"/>
              <a:endCxn id="92"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91" idx="3"/>
              <a:endCxn id="89"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82" idx="5"/>
              <a:endCxn id="83"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86" idx="4"/>
              <a:endCxn id="87"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a:stCxn id="87" idx="3"/>
              <a:endCxn id="83"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a:stCxn id="87" idx="5"/>
              <a:endCxn id="85"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85" idx="3"/>
              <a:endCxn id="83"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a:stCxn id="85" idx="7"/>
              <a:endCxn id="89"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a:stCxn id="85" idx="6"/>
              <a:endCxn id="88"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4" name="Straight Connector 73"/>
            <p:cNvCxnSpPr>
              <a:stCxn id="89" idx="0"/>
              <a:endCxn id="90"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5" name="Straight Connector 74"/>
            <p:cNvCxnSpPr>
              <a:stCxn id="88" idx="6"/>
              <a:endCxn id="92"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a:stCxn id="89" idx="6"/>
              <a:endCxn id="92"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7" name="Straight Connector 76"/>
            <p:cNvCxnSpPr>
              <a:stCxn id="90" idx="5"/>
              <a:endCxn id="91"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8" name="Straight Connector 77"/>
            <p:cNvCxnSpPr>
              <a:stCxn id="84" idx="4"/>
              <a:endCxn id="92"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79" name="Straight Connector 78"/>
            <p:cNvCxnSpPr>
              <a:stCxn id="91" idx="6"/>
              <a:endCxn id="84"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93" idx="5"/>
              <a:endCxn id="84"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81" name="Straight Connector 80"/>
            <p:cNvCxnSpPr>
              <a:stCxn id="93" idx="3"/>
              <a:endCxn id="91"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2" name="Oval 81"/>
            <p:cNvSpPr/>
            <p:nvPr/>
          </p:nvSpPr>
          <p:spPr>
            <a:xfrm>
              <a:off x="3757798" y="3621589"/>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897485" y="2041294"/>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215943" y="35605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0442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err="1" smtClean="0"/>
              <a:t>Phyllosphere</a:t>
            </a:r>
            <a:r>
              <a:rPr lang="en-US" dirty="0" smtClean="0"/>
              <a:t>: above-ground plant parts</a:t>
            </a:r>
          </a:p>
          <a:p>
            <a:endParaRPr lang="en-US" dirty="0"/>
          </a:p>
          <a:p>
            <a:r>
              <a:rPr lang="en-US" dirty="0" smtClean="0"/>
              <a:t>Role of microbiome in pathogen establishment</a:t>
            </a:r>
          </a:p>
          <a:p>
            <a:endParaRPr lang="en-US" dirty="0"/>
          </a:p>
          <a:p>
            <a:r>
              <a:rPr lang="en-US" dirty="0" smtClean="0"/>
              <a:t>Hostile environment: limited nutrients &amp; sunlight</a:t>
            </a:r>
          </a:p>
          <a:p>
            <a:endParaRPr lang="en-US" dirty="0"/>
          </a:p>
          <a:p>
            <a:r>
              <a:rPr lang="en-US" dirty="0" smtClean="0"/>
              <a:t>Niche construction</a:t>
            </a:r>
          </a:p>
          <a:p>
            <a:endParaRPr lang="en-US" i="1" dirty="0"/>
          </a:p>
          <a:p>
            <a:endParaRPr lang="en-US" dirty="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a:t>
            </a:fld>
            <a:endParaRPr lang="nl-NL"/>
          </a:p>
        </p:txBody>
      </p:sp>
      <p:sp>
        <p:nvSpPr>
          <p:cNvPr id="5" name="Title 4"/>
          <p:cNvSpPr>
            <a:spLocks noGrp="1"/>
          </p:cNvSpPr>
          <p:nvPr>
            <p:ph type="title"/>
          </p:nvPr>
        </p:nvSpPr>
        <p:spPr/>
        <p:txBody>
          <a:bodyPr/>
          <a:lstStyle/>
          <a:p>
            <a:r>
              <a:rPr lang="en-US" dirty="0"/>
              <a:t>Pathogen inhibition in the plant </a:t>
            </a:r>
            <a:r>
              <a:rPr lang="en-US" dirty="0" err="1"/>
              <a:t>phyllosphere</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9" name="Picture 8" descr="Picture of downy and powdery mildew on a cucumber leaf. " title="Plant milde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5958" y="2024269"/>
            <a:ext cx="3657600" cy="2743200"/>
          </a:xfrm>
          <a:prstGeom prst="rect">
            <a:avLst/>
          </a:prstGeom>
        </p:spPr>
      </p:pic>
    </p:spTree>
    <p:extLst>
      <p:ext uri="{BB962C8B-B14F-4D97-AF65-F5344CB8AC3E}">
        <p14:creationId xmlns:p14="http://schemas.microsoft.com/office/powerpoint/2010/main" val="36842786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Degree</a:t>
            </a:r>
          </a:p>
          <a:p>
            <a:pPr lvl="1"/>
            <a:r>
              <a:rPr lang="en-US" dirty="0"/>
              <a:t>Hub nodes</a:t>
            </a:r>
          </a:p>
          <a:p>
            <a:r>
              <a:rPr lang="en-US" dirty="0" err="1" smtClean="0"/>
              <a:t>Betweenness</a:t>
            </a:r>
            <a:r>
              <a:rPr lang="en-US" dirty="0" smtClean="0"/>
              <a:t> centrality</a:t>
            </a:r>
          </a:p>
          <a:p>
            <a:pPr lvl="1"/>
            <a:r>
              <a:rPr lang="en-US" dirty="0" smtClean="0"/>
              <a:t># Shortest paths</a:t>
            </a:r>
          </a:p>
          <a:p>
            <a:r>
              <a:rPr lang="en-US" dirty="0" smtClean="0"/>
              <a:t>Closeness centrality</a:t>
            </a:r>
          </a:p>
          <a:p>
            <a:pPr lvl="1"/>
            <a:r>
              <a:rPr lang="en-US" dirty="0" smtClean="0"/>
              <a:t>Length of paths</a:t>
            </a:r>
          </a:p>
          <a:p>
            <a:r>
              <a:rPr lang="en-US" dirty="0" smtClean="0"/>
              <a:t>Eigenvector centrality</a:t>
            </a:r>
          </a:p>
          <a:p>
            <a:pPr lvl="1"/>
            <a:r>
              <a:rPr lang="en-US" dirty="0" smtClean="0"/>
              <a:t>Proximity to </a:t>
            </a:r>
            <a:br>
              <a:rPr lang="en-US" dirty="0" smtClean="0"/>
            </a:br>
            <a:r>
              <a:rPr lang="en-US" dirty="0" smtClean="0"/>
              <a:t>important nodes</a:t>
            </a:r>
          </a:p>
          <a:p>
            <a:pPr lvl="1"/>
            <a:endParaRPr lang="en-US" dirty="0" smtClean="0"/>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35" name="Group 34" title="Toy network"/>
          <p:cNvGrpSpPr/>
          <p:nvPr/>
        </p:nvGrpSpPr>
        <p:grpSpPr>
          <a:xfrm>
            <a:off x="3757798" y="1134759"/>
            <a:ext cx="7530522" cy="4159891"/>
            <a:chOff x="3757798" y="1134759"/>
            <a:chExt cx="7530522" cy="4159891"/>
          </a:xfrm>
        </p:grpSpPr>
        <p:cxnSp>
          <p:nvCxnSpPr>
            <p:cNvPr id="37" name="Straight Connector 36"/>
            <p:cNvCxnSpPr>
              <a:stCxn id="63" idx="5"/>
              <a:endCxn id="6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63" idx="3"/>
              <a:endCxn id="6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54" idx="5"/>
              <a:endCxn id="5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8" idx="4"/>
              <a:endCxn id="5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3"/>
              <a:endCxn id="5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59" idx="5"/>
              <a:endCxn id="5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57" idx="3"/>
              <a:endCxn id="5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7" idx="7"/>
              <a:endCxn id="6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7" idx="6"/>
              <a:endCxn id="6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61" idx="0"/>
              <a:endCxn id="6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0" idx="6"/>
              <a:endCxn id="6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5"/>
              <a:endCxn id="6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56" idx="4"/>
              <a:endCxn id="6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63" idx="6"/>
              <a:endCxn id="5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5" idx="5"/>
              <a:endCxn id="5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5" idx="3"/>
              <a:endCxn id="6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4" name="Oval 5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423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smtClean="0">
                <a:solidFill>
                  <a:schemeClr val="bg1"/>
                </a:solidFill>
              </a:rPr>
              <a:t>Borgatti</a:t>
            </a:r>
            <a:r>
              <a:rPr lang="en-US" sz="1100" dirty="0" smtClean="0">
                <a:solidFill>
                  <a:schemeClr val="bg1"/>
                </a:solidFill>
              </a:rPr>
              <a:t> (</a:t>
            </a:r>
            <a:r>
              <a:rPr lang="en-US" sz="1100" dirty="0">
                <a:solidFill>
                  <a:schemeClr val="bg1"/>
                </a:solidFill>
              </a:rPr>
              <a:t>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92" name="Group 91" title="Toy network"/>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84591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descr="Used goods process shows a book being given to one person, but never traversing the same path back to that person. Once someone has given you a book, you are not going to give them the same book back, because they already read it. " title="Used goods"/>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0620" y="4132232"/>
              <a:ext cx="872153" cy="734062"/>
            </a:xfrm>
            <a:prstGeom prst="rect">
              <a:avLst/>
            </a:prstGeom>
          </p:spPr>
        </p:pic>
      </p:grpSp>
    </p:spTree>
    <p:extLst>
      <p:ext uri="{BB962C8B-B14F-4D97-AF65-F5344CB8AC3E}">
        <p14:creationId xmlns:p14="http://schemas.microsoft.com/office/powerpoint/2010/main" val="12568379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Used goods"/>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1618" y="3344857"/>
              <a:ext cx="872153" cy="734062"/>
            </a:xfrm>
            <a:prstGeom prst="rect">
              <a:avLst/>
            </a:prstGeom>
          </p:spPr>
        </p:pic>
      </p:grpSp>
    </p:spTree>
    <p:extLst>
      <p:ext uri="{BB962C8B-B14F-4D97-AF65-F5344CB8AC3E}">
        <p14:creationId xmlns:p14="http://schemas.microsoft.com/office/powerpoint/2010/main" val="27598847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Used goods"/>
          <p:cNvGrpSpPr/>
          <p:nvPr/>
        </p:nvGrpSpPr>
        <p:grpSpPr>
          <a:xfrm>
            <a:off x="3757798" y="1134759"/>
            <a:ext cx="7530522" cy="4304758"/>
            <a:chOff x="3757798" y="1134759"/>
            <a:chExt cx="7530522" cy="4304758"/>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480" y="4705455"/>
              <a:ext cx="872153" cy="734062"/>
            </a:xfrm>
            <a:prstGeom prst="rect">
              <a:avLst/>
            </a:prstGeom>
          </p:spPr>
        </p:pic>
      </p:grpSp>
    </p:spTree>
    <p:extLst>
      <p:ext uri="{BB962C8B-B14F-4D97-AF65-F5344CB8AC3E}">
        <p14:creationId xmlns:p14="http://schemas.microsoft.com/office/powerpoint/2010/main" val="35112043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Used goods"/>
          <p:cNvGrpSpPr/>
          <p:nvPr/>
        </p:nvGrpSpPr>
        <p:grpSpPr>
          <a:xfrm>
            <a:off x="3606265" y="1134759"/>
            <a:ext cx="7682055" cy="4159891"/>
            <a:chOff x="3606265" y="1134759"/>
            <a:chExt cx="7682055"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265" y="3557593"/>
              <a:ext cx="872153" cy="734062"/>
            </a:xfrm>
            <a:prstGeom prst="rect">
              <a:avLst/>
            </a:prstGeom>
          </p:spPr>
        </p:pic>
      </p:grpSp>
    </p:spTree>
    <p:extLst>
      <p:ext uri="{BB962C8B-B14F-4D97-AF65-F5344CB8AC3E}">
        <p14:creationId xmlns:p14="http://schemas.microsoft.com/office/powerpoint/2010/main" val="14143384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46</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descr="A used goods process is also called a trail. " title="Used goods"/>
          <p:cNvGrpSpPr/>
          <p:nvPr/>
        </p:nvGrpSpPr>
        <p:grpSpPr>
          <a:xfrm>
            <a:off x="3606265" y="1134759"/>
            <a:ext cx="7682055" cy="4159891"/>
            <a:chOff x="3606265" y="1134759"/>
            <a:chExt cx="7682055" cy="4159891"/>
          </a:xfrm>
        </p:grpSpPr>
        <p:grpSp>
          <p:nvGrpSpPr>
            <p:cNvPr id="92" name="Group 91" title="Used goods"/>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title="Used good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265" y="3557593"/>
              <a:ext cx="872153" cy="734062"/>
            </a:xfrm>
            <a:prstGeom prst="rect">
              <a:avLst/>
            </a:prstGeom>
          </p:spPr>
        </p:pic>
      </p:grpSp>
    </p:spTree>
    <p:extLst>
      <p:ext uri="{BB962C8B-B14F-4D97-AF65-F5344CB8AC3E}">
        <p14:creationId xmlns:p14="http://schemas.microsoft.com/office/powerpoint/2010/main" val="2666103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47</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descr="Money-like processes have equal probability to take the same path already travelled. If you give someone 5 euros but they later have to pay you 10 back, it is ok if they use the same bill. "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011" y="3518736"/>
              <a:ext cx="1163043" cy="623629"/>
            </a:xfrm>
            <a:prstGeom prst="rect">
              <a:avLst/>
            </a:prstGeom>
          </p:spPr>
        </p:pic>
      </p:grpSp>
    </p:spTree>
    <p:extLst>
      <p:ext uri="{BB962C8B-B14F-4D97-AF65-F5344CB8AC3E}">
        <p14:creationId xmlns:p14="http://schemas.microsoft.com/office/powerpoint/2010/main" val="24483927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48</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2369" y="1336267"/>
              <a:ext cx="1163043" cy="623629"/>
            </a:xfrm>
            <a:prstGeom prst="rect">
              <a:avLst/>
            </a:prstGeom>
          </p:spPr>
        </p:pic>
      </p:grpSp>
    </p:spTree>
    <p:extLst>
      <p:ext uri="{BB962C8B-B14F-4D97-AF65-F5344CB8AC3E}">
        <p14:creationId xmlns:p14="http://schemas.microsoft.com/office/powerpoint/2010/main" val="23096055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49</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462" y="2196230"/>
              <a:ext cx="1163043" cy="623629"/>
            </a:xfrm>
            <a:prstGeom prst="rect">
              <a:avLst/>
            </a:prstGeom>
          </p:spPr>
        </p:pic>
      </p:grpSp>
    </p:spTree>
    <p:extLst>
      <p:ext uri="{BB962C8B-B14F-4D97-AF65-F5344CB8AC3E}">
        <p14:creationId xmlns:p14="http://schemas.microsoft.com/office/powerpoint/2010/main" val="32425522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Wild </a:t>
            </a:r>
            <a:r>
              <a:rPr lang="en-US" i="1" dirty="0" smtClean="0"/>
              <a:t>Arabidopsis </a:t>
            </a:r>
            <a:r>
              <a:rPr lang="en-US" dirty="0" smtClean="0"/>
              <a:t>plants</a:t>
            </a:r>
          </a:p>
          <a:p>
            <a:r>
              <a:rPr lang="en-US" dirty="0" smtClean="0"/>
              <a:t>16S </a:t>
            </a:r>
            <a:r>
              <a:rPr lang="en-US" dirty="0" err="1" smtClean="0"/>
              <a:t>rRNA</a:t>
            </a:r>
            <a:r>
              <a:rPr lang="en-US" dirty="0" smtClean="0"/>
              <a:t> + ITS </a:t>
            </a:r>
          </a:p>
          <a:p>
            <a:pPr marL="0"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p:cNvSpPr>
            <a:spLocks noGrp="1"/>
          </p:cNvSpPr>
          <p:nvPr>
            <p:ph type="title"/>
          </p:nvPr>
        </p:nvSpPr>
        <p:spPr/>
        <p:txBody>
          <a:bodyPr/>
          <a:lstStyle/>
          <a:p>
            <a:r>
              <a:rPr lang="en-US" dirty="0" err="1" smtClean="0"/>
              <a:t>Phyllosphere</a:t>
            </a:r>
            <a:r>
              <a:rPr lang="en-US" dirty="0" smtClean="0"/>
              <a:t> microbiome</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47734"/>
          <a:stretch/>
        </p:blipFill>
        <p:spPr>
          <a:xfrm>
            <a:off x="983766" y="3032040"/>
            <a:ext cx="4791466" cy="930360"/>
          </a:xfrm>
          <a:prstGeom prst="rect">
            <a:avLst/>
          </a:prstGeom>
        </p:spPr>
      </p:pic>
    </p:spTree>
    <p:extLst>
      <p:ext uri="{BB962C8B-B14F-4D97-AF65-F5344CB8AC3E}">
        <p14:creationId xmlns:p14="http://schemas.microsoft.com/office/powerpoint/2010/main" val="3050102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941" y="3502131"/>
              <a:ext cx="1163043" cy="623629"/>
            </a:xfrm>
            <a:prstGeom prst="rect">
              <a:avLst/>
            </a:prstGeom>
          </p:spPr>
        </p:pic>
      </p:grpSp>
    </p:spTree>
    <p:extLst>
      <p:ext uri="{BB962C8B-B14F-4D97-AF65-F5344CB8AC3E}">
        <p14:creationId xmlns:p14="http://schemas.microsoft.com/office/powerpoint/2010/main" val="1859875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803" y="1336267"/>
              <a:ext cx="1163043" cy="623629"/>
            </a:xfrm>
            <a:prstGeom prst="rect">
              <a:avLst/>
            </a:prstGeom>
          </p:spPr>
        </p:pic>
      </p:grpSp>
    </p:spTree>
    <p:extLst>
      <p:ext uri="{BB962C8B-B14F-4D97-AF65-F5344CB8AC3E}">
        <p14:creationId xmlns:p14="http://schemas.microsoft.com/office/powerpoint/2010/main" val="17612172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803" y="1336267"/>
              <a:ext cx="1163043" cy="623629"/>
            </a:xfrm>
            <a:prstGeom prst="rect">
              <a:avLst/>
            </a:prstGeom>
          </p:spPr>
        </p:pic>
      </p:grpSp>
    </p:spTree>
    <p:extLst>
      <p:ext uri="{BB962C8B-B14F-4D97-AF65-F5344CB8AC3E}">
        <p14:creationId xmlns:p14="http://schemas.microsoft.com/office/powerpoint/2010/main" val="33985826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92" name="Group 91" descr="A money-like process is a random walk. Random walks are a type of Markov process. " title="Money"/>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A money-like process is a random walk. Random walks are a type of Markov process. " title="Mone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803" y="1336267"/>
            <a:ext cx="1163043" cy="623629"/>
          </a:xfrm>
          <a:prstGeom prst="rect">
            <a:avLst/>
          </a:prstGeom>
        </p:spPr>
      </p:pic>
    </p:spTree>
    <p:extLst>
      <p:ext uri="{BB962C8B-B14F-4D97-AF65-F5344CB8AC3E}">
        <p14:creationId xmlns:p14="http://schemas.microsoft.com/office/powerpoint/2010/main" val="13737190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74759"/>
            <a:ext cx="11041200" cy="4464000"/>
          </a:xfrm>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descr="Money processes can be approximated well with degree centrality." title="Money"/>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803" y="1336267"/>
              <a:ext cx="1163043" cy="623629"/>
            </a:xfrm>
            <a:prstGeom prst="rect">
              <a:avLst/>
            </a:prstGeom>
          </p:spPr>
        </p:pic>
      </p:grpSp>
      <p:sp>
        <p:nvSpPr>
          <p:cNvPr id="39" name="Rounded Rectangle 38"/>
          <p:cNvSpPr/>
          <p:nvPr/>
        </p:nvSpPr>
        <p:spPr>
          <a:xfrm>
            <a:off x="5868613" y="822865"/>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Degree centrality</a:t>
            </a:r>
            <a:endParaRPr lang="en-US" dirty="0"/>
          </a:p>
        </p:txBody>
      </p:sp>
    </p:spTree>
    <p:extLst>
      <p:ext uri="{BB962C8B-B14F-4D97-AF65-F5344CB8AC3E}">
        <p14:creationId xmlns:p14="http://schemas.microsoft.com/office/powerpoint/2010/main" val="12312008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descr="Gossip processes copy information. However, once you share a piece of gossip with someone, you will not do so again - they already heard it. " title="Gossip"/>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43345"/>
              <a:ext cx="743372" cy="743372"/>
            </a:xfrm>
            <a:prstGeom prst="rect">
              <a:avLst/>
            </a:prstGeom>
          </p:spPr>
        </p:pic>
      </p:grpSp>
    </p:spTree>
    <p:extLst>
      <p:ext uri="{BB962C8B-B14F-4D97-AF65-F5344CB8AC3E}">
        <p14:creationId xmlns:p14="http://schemas.microsoft.com/office/powerpoint/2010/main" val="4832623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56</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Gossip"/>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grpSp>
    </p:spTree>
    <p:extLst>
      <p:ext uri="{BB962C8B-B14F-4D97-AF65-F5344CB8AC3E}">
        <p14:creationId xmlns:p14="http://schemas.microsoft.com/office/powerpoint/2010/main" val="22027183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57</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Gossip"/>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967" y="2155568"/>
              <a:ext cx="743372" cy="743372"/>
            </a:xfrm>
            <a:prstGeom prst="rect">
              <a:avLst/>
            </a:prstGeom>
          </p:spPr>
        </p:pic>
      </p:grpSp>
    </p:spTree>
    <p:extLst>
      <p:ext uri="{BB962C8B-B14F-4D97-AF65-F5344CB8AC3E}">
        <p14:creationId xmlns:p14="http://schemas.microsoft.com/office/powerpoint/2010/main" val="16688892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58</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Gossip"/>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967" y="2155568"/>
              <a:ext cx="743372" cy="743372"/>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635" y="3714747"/>
              <a:ext cx="743372" cy="743372"/>
            </a:xfrm>
            <a:prstGeom prst="rect">
              <a:avLst/>
            </a:prstGeom>
          </p:spPr>
        </p:pic>
      </p:grpSp>
    </p:spTree>
    <p:extLst>
      <p:ext uri="{BB962C8B-B14F-4D97-AF65-F5344CB8AC3E}">
        <p14:creationId xmlns:p14="http://schemas.microsoft.com/office/powerpoint/2010/main" val="32987956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marL="457200" lvl="1" indent="0">
              <a:buNone/>
            </a:pPr>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59</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Gossip"/>
          <p:cNvGrpSpPr/>
          <p:nvPr/>
        </p:nvGrpSpPr>
        <p:grpSpPr>
          <a:xfrm>
            <a:off x="3757798" y="1095489"/>
            <a:ext cx="7632208" cy="4276877"/>
            <a:chOff x="3757798" y="1095489"/>
            <a:chExt cx="7632208" cy="4276877"/>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967" y="2155568"/>
              <a:ext cx="743372" cy="743372"/>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635" y="3714747"/>
              <a:ext cx="743372" cy="743372"/>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852" y="4628994"/>
              <a:ext cx="743372" cy="743372"/>
            </a:xfrm>
            <a:prstGeom prst="rect">
              <a:avLst/>
            </a:prstGeom>
          </p:spPr>
        </p:pic>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025" y="1095489"/>
              <a:ext cx="743372" cy="743372"/>
            </a:xfrm>
            <a:prstGeom prst="rect">
              <a:avLst/>
            </a:prstGeom>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634" y="2705953"/>
              <a:ext cx="743372" cy="743372"/>
            </a:xfrm>
            <a:prstGeom prst="rect">
              <a:avLst/>
            </a:prstGeom>
          </p:spPr>
        </p:pic>
      </p:grpSp>
    </p:spTree>
    <p:extLst>
      <p:ext uri="{BB962C8B-B14F-4D97-AF65-F5344CB8AC3E}">
        <p14:creationId xmlns:p14="http://schemas.microsoft.com/office/powerpoint/2010/main" val="24278185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Wild </a:t>
            </a:r>
            <a:r>
              <a:rPr lang="en-US" i="1" dirty="0" smtClean="0"/>
              <a:t>Arabidopsis </a:t>
            </a:r>
            <a:r>
              <a:rPr lang="en-US" dirty="0" smtClean="0"/>
              <a:t>plants</a:t>
            </a:r>
          </a:p>
          <a:p>
            <a:r>
              <a:rPr lang="en-US" dirty="0" smtClean="0"/>
              <a:t>16S </a:t>
            </a:r>
            <a:r>
              <a:rPr lang="en-US" dirty="0" err="1" smtClean="0"/>
              <a:t>rRNA</a:t>
            </a:r>
            <a:r>
              <a:rPr lang="en-US" dirty="0" smtClean="0"/>
              <a:t> + ITS </a:t>
            </a:r>
          </a:p>
          <a:p>
            <a:pPr marL="0"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p:cNvSpPr>
            <a:spLocks noGrp="1"/>
          </p:cNvSpPr>
          <p:nvPr>
            <p:ph type="title"/>
          </p:nvPr>
        </p:nvSpPr>
        <p:spPr/>
        <p:txBody>
          <a:bodyPr/>
          <a:lstStyle/>
          <a:p>
            <a:r>
              <a:rPr lang="en-US" dirty="0" err="1" smtClean="0"/>
              <a:t>Phyllosphere</a:t>
            </a:r>
            <a:r>
              <a:rPr lang="en-US" dirty="0" smtClean="0"/>
              <a:t> microbiome</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8" name="Picture 7" descr="Component Analysis plot of bacterial, fungal and oomycete communities. Approximately 30% of variation can be explained by the location, sampling time or host genotype. " title="CA 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834" y="524434"/>
            <a:ext cx="4535905" cy="5595565"/>
          </a:xfrm>
          <a:prstGeom prst="rect">
            <a:avLst/>
          </a:prstGeom>
        </p:spPr>
      </p:pic>
      <p:pic>
        <p:nvPicPr>
          <p:cNvPr id="10" name="Picture 9" descr="Overview of sampling locations and grouped factors, e.g. temperature, soil, climate, genotype" title="Sampling locations"/>
          <p:cNvPicPr>
            <a:picLocks noChangeAspect="1"/>
          </p:cNvPicPr>
          <p:nvPr/>
        </p:nvPicPr>
        <p:blipFill rotWithShape="1">
          <a:blip r:embed="rId3">
            <a:extLst>
              <a:ext uri="{28A0092B-C50C-407E-A947-70E740481C1C}">
                <a14:useLocalDpi xmlns:a14="http://schemas.microsoft.com/office/drawing/2010/main" val="0"/>
              </a:ext>
            </a:extLst>
          </a:blip>
          <a:srcRect b="47734"/>
          <a:stretch/>
        </p:blipFill>
        <p:spPr>
          <a:xfrm>
            <a:off x="983766" y="3032040"/>
            <a:ext cx="4791466" cy="930360"/>
          </a:xfrm>
          <a:prstGeom prst="rect">
            <a:avLst/>
          </a:prstGeom>
        </p:spPr>
      </p:pic>
    </p:spTree>
    <p:extLst>
      <p:ext uri="{BB962C8B-B14F-4D97-AF65-F5344CB8AC3E}">
        <p14:creationId xmlns:p14="http://schemas.microsoft.com/office/powerpoint/2010/main" val="27721790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Gossip"/>
          <p:cNvGrpSpPr/>
          <p:nvPr/>
        </p:nvGrpSpPr>
        <p:grpSpPr>
          <a:xfrm>
            <a:off x="3757798" y="1095489"/>
            <a:ext cx="7632208" cy="4276877"/>
            <a:chOff x="3757798" y="1095489"/>
            <a:chExt cx="7632208" cy="4276877"/>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967" y="2155568"/>
              <a:ext cx="743372" cy="743372"/>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635" y="3714747"/>
              <a:ext cx="743372" cy="743372"/>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852" y="4628994"/>
              <a:ext cx="743372" cy="743372"/>
            </a:xfrm>
            <a:prstGeom prst="rect">
              <a:avLst/>
            </a:prstGeom>
          </p:spPr>
        </p:pic>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025" y="1095489"/>
              <a:ext cx="743372" cy="743372"/>
            </a:xfrm>
            <a:prstGeom prst="rect">
              <a:avLst/>
            </a:prstGeom>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634" y="2705953"/>
              <a:ext cx="743372" cy="743372"/>
            </a:xfrm>
            <a:prstGeom prst="rect">
              <a:avLst/>
            </a:prstGeom>
          </p:spPr>
        </p:pic>
      </p:grpSp>
    </p:spTree>
    <p:extLst>
      <p:ext uri="{BB962C8B-B14F-4D97-AF65-F5344CB8AC3E}">
        <p14:creationId xmlns:p14="http://schemas.microsoft.com/office/powerpoint/2010/main" val="24001451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descr="A gossip process is also a trail, because the gossip is not repeated back to the same person you heard it from. Gossip can be approximated well with eigenvector centrality. " title="Gossip"/>
          <p:cNvGrpSpPr/>
          <p:nvPr/>
        </p:nvGrpSpPr>
        <p:grpSpPr>
          <a:xfrm>
            <a:off x="3757798" y="1095489"/>
            <a:ext cx="7632208" cy="4276877"/>
            <a:chOff x="3757798" y="1095489"/>
            <a:chExt cx="7632208" cy="4276877"/>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257" y="3467816"/>
              <a:ext cx="743372" cy="743372"/>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5943" y="1243630"/>
              <a:ext cx="743372" cy="743372"/>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967" y="2155568"/>
              <a:ext cx="743372" cy="743372"/>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9635" y="3714747"/>
              <a:ext cx="743372" cy="743372"/>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4852" y="4628994"/>
              <a:ext cx="743372" cy="743372"/>
            </a:xfrm>
            <a:prstGeom prst="rect">
              <a:avLst/>
            </a:prstGeom>
          </p:spPr>
        </p:pic>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4025" y="1095489"/>
              <a:ext cx="743372" cy="743372"/>
            </a:xfrm>
            <a:prstGeom prst="rect">
              <a:avLst/>
            </a:prstGeom>
          </p:spPr>
        </p:pic>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634" y="2705953"/>
              <a:ext cx="743372" cy="743372"/>
            </a:xfrm>
            <a:prstGeom prst="rect">
              <a:avLst/>
            </a:prstGeom>
          </p:spPr>
        </p:pic>
      </p:grpSp>
      <p:sp>
        <p:nvSpPr>
          <p:cNvPr id="47" name="Rounded Rectangle 46"/>
          <p:cNvSpPr/>
          <p:nvPr/>
        </p:nvSpPr>
        <p:spPr>
          <a:xfrm>
            <a:off x="5868613" y="822865"/>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Eigenvector centrality</a:t>
            </a:r>
            <a:endParaRPr lang="en-US" dirty="0"/>
          </a:p>
        </p:txBody>
      </p:sp>
    </p:spTree>
    <p:extLst>
      <p:ext uri="{BB962C8B-B14F-4D97-AF65-F5344CB8AC3E}">
        <p14:creationId xmlns:p14="http://schemas.microsoft.com/office/powerpoint/2010/main" val="37440309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 - parallel</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descr="Email is an example of a parallel version of the gossip process, if you use mail-to-all. " title="Email"/>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911" y="3290789"/>
              <a:ext cx="1106557" cy="1106557"/>
            </a:xfrm>
            <a:prstGeom prst="rect">
              <a:avLst/>
            </a:prstGeom>
          </p:spPr>
        </p:pic>
      </p:grpSp>
    </p:spTree>
    <p:extLst>
      <p:ext uri="{BB962C8B-B14F-4D97-AF65-F5344CB8AC3E}">
        <p14:creationId xmlns:p14="http://schemas.microsoft.com/office/powerpoint/2010/main" val="14132046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 - parallel</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Email"/>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911" y="3290789"/>
              <a:ext cx="1106557" cy="1106557"/>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338" y="1167976"/>
              <a:ext cx="1106557" cy="1106557"/>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535" y="1940228"/>
              <a:ext cx="1106557" cy="1106557"/>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293" y="3547271"/>
              <a:ext cx="1106557" cy="1106557"/>
            </a:xfrm>
            <a:prstGeom prst="rect">
              <a:avLst/>
            </a:prstGeom>
          </p:spPr>
        </p:pic>
      </p:grpSp>
    </p:spTree>
    <p:extLst>
      <p:ext uri="{BB962C8B-B14F-4D97-AF65-F5344CB8AC3E}">
        <p14:creationId xmlns:p14="http://schemas.microsoft.com/office/powerpoint/2010/main" val="4572327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 - parallel</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7" name="Group 6" title="Email"/>
          <p:cNvGrpSpPr/>
          <p:nvPr/>
        </p:nvGrpSpPr>
        <p:grpSpPr>
          <a:xfrm>
            <a:off x="3757798" y="871769"/>
            <a:ext cx="7806394" cy="4695522"/>
            <a:chOff x="3757798" y="871769"/>
            <a:chExt cx="7806394" cy="4695522"/>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911" y="3290789"/>
              <a:ext cx="1106557" cy="1106557"/>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338" y="1167976"/>
              <a:ext cx="1106557" cy="1106557"/>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535" y="1940228"/>
              <a:ext cx="1106557" cy="1106557"/>
            </a:xfrm>
            <a:prstGeom prst="rect">
              <a:avLst/>
            </a:prstGeom>
          </p:spPr>
        </p:pic>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293" y="3547271"/>
              <a:ext cx="1106557" cy="1106557"/>
            </a:xfrm>
            <a:prstGeom prst="rect">
              <a:avLst/>
            </a:prstGeom>
          </p:spPr>
        </p:pic>
        <p:pic>
          <p:nvPicPr>
            <p:cNvPr id="43" name="Picture 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842" y="4460734"/>
              <a:ext cx="1106557" cy="1106557"/>
            </a:xfrm>
            <a:prstGeom prst="rect">
              <a:avLst/>
            </a:prstGeom>
          </p:spPr>
        </p:pic>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0163" y="871769"/>
              <a:ext cx="1106557" cy="1106557"/>
            </a:xfrm>
            <a:prstGeom prst="rect">
              <a:avLst/>
            </a:prstGeom>
          </p:spPr>
        </p:pic>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7635" y="2471902"/>
              <a:ext cx="1106557" cy="1106557"/>
            </a:xfrm>
            <a:prstGeom prst="rect">
              <a:avLst/>
            </a:prstGeom>
          </p:spPr>
        </p:pic>
      </p:grpSp>
    </p:spTree>
    <p:extLst>
      <p:ext uri="{BB962C8B-B14F-4D97-AF65-F5344CB8AC3E}">
        <p14:creationId xmlns:p14="http://schemas.microsoft.com/office/powerpoint/2010/main" val="35275396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 - parallel</a:t>
            </a:r>
          </a:p>
          <a:p>
            <a:pPr lvl="1"/>
            <a:r>
              <a:rPr lang="en-US" dirty="0" smtClean="0"/>
              <a:t>Trail</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92" name="Group 91" descr="Email-like processes can be approximated well with closeness centrality and degree centrality. " title="Email"/>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7911" y="3290789"/>
            <a:ext cx="1106557" cy="1106557"/>
          </a:xfrm>
          <a:prstGeom prst="rect">
            <a:avLst/>
          </a:prstGeom>
        </p:spPr>
      </p:pic>
      <p:pic>
        <p:nvPicPr>
          <p:cNvPr id="39" name="Picture 38"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338" y="1167976"/>
            <a:ext cx="1106557" cy="1106557"/>
          </a:xfrm>
          <a:prstGeom prst="rect">
            <a:avLst/>
          </a:prstGeom>
        </p:spPr>
      </p:pic>
      <p:pic>
        <p:nvPicPr>
          <p:cNvPr id="40" name="Picture 39"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1535" y="1940228"/>
            <a:ext cx="1106557" cy="1106557"/>
          </a:xfrm>
          <a:prstGeom prst="rect">
            <a:avLst/>
          </a:prstGeom>
        </p:spPr>
      </p:pic>
      <p:pic>
        <p:nvPicPr>
          <p:cNvPr id="42" name="Picture 41"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9293" y="3547271"/>
            <a:ext cx="1106557" cy="1106557"/>
          </a:xfrm>
          <a:prstGeom prst="rect">
            <a:avLst/>
          </a:prstGeom>
        </p:spPr>
      </p:pic>
      <p:pic>
        <p:nvPicPr>
          <p:cNvPr id="43" name="Picture 42"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2842" y="4460734"/>
            <a:ext cx="1106557" cy="1106557"/>
          </a:xfrm>
          <a:prstGeom prst="rect">
            <a:avLst/>
          </a:prstGeom>
        </p:spPr>
      </p:pic>
      <p:pic>
        <p:nvPicPr>
          <p:cNvPr id="44" name="Picture 43"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0163" y="871769"/>
            <a:ext cx="1106557" cy="1106557"/>
          </a:xfrm>
          <a:prstGeom prst="rect">
            <a:avLst/>
          </a:prstGeom>
        </p:spPr>
      </p:pic>
      <p:sp>
        <p:nvSpPr>
          <p:cNvPr id="46" name="Rounded Rectangle 45"/>
          <p:cNvSpPr/>
          <p:nvPr/>
        </p:nvSpPr>
        <p:spPr>
          <a:xfrm>
            <a:off x="5868613" y="822865"/>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Closeness centrality</a:t>
            </a:r>
            <a:endParaRPr lang="en-US" dirty="0"/>
          </a:p>
        </p:txBody>
      </p:sp>
      <p:pic>
        <p:nvPicPr>
          <p:cNvPr id="49" name="Picture 48" descr="Email-like processes can be approximated well with closeness centrality and degree centrality. " title="Emai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7635" y="2471902"/>
            <a:ext cx="1106557" cy="1106557"/>
          </a:xfrm>
          <a:prstGeom prst="rect">
            <a:avLst/>
          </a:prstGeom>
        </p:spPr>
      </p:pic>
      <p:sp>
        <p:nvSpPr>
          <p:cNvPr id="47" name="Rounded Rectangle 46"/>
          <p:cNvSpPr/>
          <p:nvPr/>
        </p:nvSpPr>
        <p:spPr>
          <a:xfrm>
            <a:off x="5876376" y="1959896"/>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Degree centrality</a:t>
            </a:r>
            <a:endParaRPr lang="en-US" dirty="0"/>
          </a:p>
        </p:txBody>
      </p:sp>
    </p:spTree>
    <p:extLst>
      <p:ext uri="{BB962C8B-B14F-4D97-AF65-F5344CB8AC3E}">
        <p14:creationId xmlns:p14="http://schemas.microsoft.com/office/powerpoint/2010/main" val="22263813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66</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descr="A package-like process implies that an object (here, a package) takes the shortest path from node A to node B. " title="Package"/>
          <p:cNvGrpSpPr/>
          <p:nvPr/>
        </p:nvGrpSpPr>
        <p:grpSpPr>
          <a:xfrm>
            <a:off x="3757798" y="1134759"/>
            <a:ext cx="7530522" cy="4284381"/>
            <a:chOff x="3757798" y="1134759"/>
            <a:chExt cx="7530522" cy="428438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730" y="4414360"/>
              <a:ext cx="1004780" cy="1004780"/>
            </a:xfrm>
            <a:prstGeom prst="rect">
              <a:avLst/>
            </a:prstGeom>
          </p:spPr>
        </p:pic>
      </p:grpSp>
    </p:spTree>
    <p:extLst>
      <p:ext uri="{BB962C8B-B14F-4D97-AF65-F5344CB8AC3E}">
        <p14:creationId xmlns:p14="http://schemas.microsoft.com/office/powerpoint/2010/main" val="111399585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67</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Package"/>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802" y="3538633"/>
              <a:ext cx="1004780" cy="1004780"/>
            </a:xfrm>
            <a:prstGeom prst="rect">
              <a:avLst/>
            </a:prstGeom>
          </p:spPr>
        </p:pic>
      </p:grpSp>
    </p:spTree>
    <p:extLst>
      <p:ext uri="{BB962C8B-B14F-4D97-AF65-F5344CB8AC3E}">
        <p14:creationId xmlns:p14="http://schemas.microsoft.com/office/powerpoint/2010/main" val="26055480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68</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Package"/>
          <p:cNvGrpSpPr/>
          <p:nvPr/>
        </p:nvGrpSpPr>
        <p:grpSpPr>
          <a:xfrm>
            <a:off x="3757798" y="1134759"/>
            <a:ext cx="7530522" cy="4159891"/>
            <a:chOff x="3757798" y="1134759"/>
            <a:chExt cx="7530522" cy="4159891"/>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034" y="1956725"/>
              <a:ext cx="1004780" cy="1004780"/>
            </a:xfrm>
            <a:prstGeom prst="rect">
              <a:avLst/>
            </a:prstGeom>
          </p:spPr>
        </p:pic>
      </p:grpSp>
    </p:spTree>
    <p:extLst>
      <p:ext uri="{BB962C8B-B14F-4D97-AF65-F5344CB8AC3E}">
        <p14:creationId xmlns:p14="http://schemas.microsoft.com/office/powerpoint/2010/main" val="27815107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69</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Package"/>
          <p:cNvGrpSpPr/>
          <p:nvPr/>
        </p:nvGrpSpPr>
        <p:grpSpPr>
          <a:xfrm>
            <a:off x="3757798" y="827761"/>
            <a:ext cx="7640303" cy="4466889"/>
            <a:chOff x="3757798" y="827761"/>
            <a:chExt cx="7640303" cy="4466889"/>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321" y="827761"/>
              <a:ext cx="1004780" cy="1004780"/>
            </a:xfrm>
            <a:prstGeom prst="rect">
              <a:avLst/>
            </a:prstGeom>
          </p:spPr>
        </p:pic>
      </p:grpSp>
    </p:spTree>
    <p:extLst>
      <p:ext uri="{BB962C8B-B14F-4D97-AF65-F5344CB8AC3E}">
        <p14:creationId xmlns:p14="http://schemas.microsoft.com/office/powerpoint/2010/main" val="2002867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mponent Analysis plot of bacterial, fungal and oomycete communities. Approximately 30% of variation can be explained by the location, sampling time or host genotype. " title="CA pl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834" y="524434"/>
            <a:ext cx="4535905" cy="5595565"/>
          </a:xfrm>
          <a:prstGeom prst="rect">
            <a:avLst/>
          </a:prstGeom>
        </p:spPr>
      </p:pic>
      <p:sp>
        <p:nvSpPr>
          <p:cNvPr id="2" name="Content Placeholder 1"/>
          <p:cNvSpPr>
            <a:spLocks noGrp="1"/>
          </p:cNvSpPr>
          <p:nvPr>
            <p:ph idx="1"/>
          </p:nvPr>
        </p:nvSpPr>
        <p:spPr/>
        <p:txBody>
          <a:bodyPr/>
          <a:lstStyle/>
          <a:p>
            <a:r>
              <a:rPr lang="en-US" dirty="0" smtClean="0"/>
              <a:t>Wild </a:t>
            </a:r>
            <a:r>
              <a:rPr lang="en-US" i="1" dirty="0" smtClean="0"/>
              <a:t>Arabidopsis </a:t>
            </a:r>
            <a:r>
              <a:rPr lang="en-US" dirty="0" smtClean="0"/>
              <a:t>plants</a:t>
            </a:r>
          </a:p>
          <a:p>
            <a:r>
              <a:rPr lang="en-US" dirty="0" smtClean="0"/>
              <a:t>16S </a:t>
            </a:r>
            <a:r>
              <a:rPr lang="en-US" dirty="0" err="1" smtClean="0"/>
              <a:t>rRNA</a:t>
            </a:r>
            <a:r>
              <a:rPr lang="en-US" dirty="0" smtClean="0"/>
              <a:t> + ITS </a:t>
            </a:r>
          </a:p>
          <a:p>
            <a:pPr marL="0" indent="0">
              <a:buNone/>
            </a:pPr>
            <a:endParaRPr lang="en-US"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p:cNvSpPr>
            <a:spLocks noGrp="1"/>
          </p:cNvSpPr>
          <p:nvPr>
            <p:ph type="title"/>
          </p:nvPr>
        </p:nvSpPr>
        <p:spPr/>
        <p:txBody>
          <a:bodyPr/>
          <a:lstStyle/>
          <a:p>
            <a:r>
              <a:rPr lang="en-US" dirty="0" err="1" smtClean="0"/>
              <a:t>Phyllosphere</a:t>
            </a:r>
            <a:r>
              <a:rPr lang="en-US" dirty="0" smtClean="0"/>
              <a:t> microbiome</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
        <p:nvSpPr>
          <p:cNvPr id="6" name="Rectangle 5"/>
          <p:cNvSpPr/>
          <p:nvPr/>
        </p:nvSpPr>
        <p:spPr>
          <a:xfrm>
            <a:off x="8377518" y="1255059"/>
            <a:ext cx="573741" cy="15195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Overview of sampling locations and grouped factors, e.g. temperature, soil, climate, genotype" title="Sampling locations"/>
          <p:cNvPicPr>
            <a:picLocks noChangeAspect="1"/>
          </p:cNvPicPr>
          <p:nvPr/>
        </p:nvPicPr>
        <p:blipFill rotWithShape="1">
          <a:blip r:embed="rId3">
            <a:extLst>
              <a:ext uri="{28A0092B-C50C-407E-A947-70E740481C1C}">
                <a14:useLocalDpi xmlns:a14="http://schemas.microsoft.com/office/drawing/2010/main" val="0"/>
              </a:ext>
            </a:extLst>
          </a:blip>
          <a:srcRect b="47734"/>
          <a:stretch/>
        </p:blipFill>
        <p:spPr>
          <a:xfrm>
            <a:off x="983766" y="3032040"/>
            <a:ext cx="4791466" cy="930360"/>
          </a:xfrm>
          <a:prstGeom prst="rect">
            <a:avLst/>
          </a:prstGeom>
        </p:spPr>
      </p:pic>
    </p:spTree>
    <p:extLst>
      <p:ext uri="{BB962C8B-B14F-4D97-AF65-F5344CB8AC3E}">
        <p14:creationId xmlns:p14="http://schemas.microsoft.com/office/powerpoint/2010/main" val="13970480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r>
              <a:rPr lang="en-US" dirty="0" smtClean="0"/>
              <a:t>Shortest path</a:t>
            </a:r>
          </a:p>
          <a:p>
            <a:pPr lvl="1"/>
            <a:endParaRPr lang="en-US" dirty="0" smtClean="0"/>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title="Package"/>
          <p:cNvGrpSpPr/>
          <p:nvPr/>
        </p:nvGrpSpPr>
        <p:grpSpPr>
          <a:xfrm>
            <a:off x="3757798" y="827761"/>
            <a:ext cx="7640303" cy="4466889"/>
            <a:chOff x="3757798" y="827761"/>
            <a:chExt cx="7640303" cy="4466889"/>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321" y="827761"/>
              <a:ext cx="1004780" cy="1004780"/>
            </a:xfrm>
            <a:prstGeom prst="rect">
              <a:avLst/>
            </a:prstGeom>
          </p:spPr>
        </p:pic>
      </p:grpSp>
    </p:spTree>
    <p:extLst>
      <p:ext uri="{BB962C8B-B14F-4D97-AF65-F5344CB8AC3E}">
        <p14:creationId xmlns:p14="http://schemas.microsoft.com/office/powerpoint/2010/main" val="37744141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Types of flow processes</a:t>
            </a:r>
          </a:p>
          <a:p>
            <a:r>
              <a:rPr lang="en-US" dirty="0" smtClean="0"/>
              <a:t>Used goods</a:t>
            </a:r>
          </a:p>
          <a:p>
            <a:pPr lvl="1"/>
            <a:r>
              <a:rPr lang="en-US" dirty="0" smtClean="0"/>
              <a:t>Trail – no link is repeated</a:t>
            </a:r>
          </a:p>
          <a:p>
            <a:r>
              <a:rPr lang="en-US" dirty="0" smtClean="0"/>
              <a:t>Money</a:t>
            </a:r>
          </a:p>
          <a:p>
            <a:pPr lvl="1"/>
            <a:r>
              <a:rPr lang="en-US" dirty="0" smtClean="0"/>
              <a:t>Walk </a:t>
            </a:r>
          </a:p>
          <a:p>
            <a:pPr lvl="1"/>
            <a:r>
              <a:rPr lang="en-US" dirty="0" smtClean="0"/>
              <a:t>Markov process</a:t>
            </a:r>
          </a:p>
          <a:p>
            <a:r>
              <a:rPr lang="en-US" dirty="0" smtClean="0"/>
              <a:t>Gossip</a:t>
            </a:r>
          </a:p>
          <a:p>
            <a:pPr lvl="1"/>
            <a:r>
              <a:rPr lang="en-US" dirty="0" smtClean="0"/>
              <a:t>Trail</a:t>
            </a:r>
          </a:p>
          <a:p>
            <a:r>
              <a:rPr lang="en-US" dirty="0" smtClean="0"/>
              <a:t>Packages</a:t>
            </a:r>
          </a:p>
          <a:p>
            <a:pPr lvl="1"/>
            <a:r>
              <a:rPr lang="en-US" dirty="0" smtClean="0"/>
              <a:t>Shortest path</a:t>
            </a:r>
          </a:p>
          <a:p>
            <a:pPr lvl="1"/>
            <a:endParaRPr lang="en-US" dirty="0" smtClean="0"/>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934278" y="6257836"/>
            <a:ext cx="5015948" cy="261610"/>
          </a:xfrm>
          <a:prstGeom prst="rect">
            <a:avLst/>
          </a:prstGeom>
        </p:spPr>
        <p:txBody>
          <a:bodyPr wrap="square">
            <a:spAutoFit/>
          </a:bodyPr>
          <a:lstStyle/>
          <a:p>
            <a:r>
              <a:rPr lang="en-US" sz="1100" dirty="0" err="1">
                <a:solidFill>
                  <a:schemeClr val="bg1"/>
                </a:solidFill>
              </a:rPr>
              <a:t>Borgatti</a:t>
            </a:r>
            <a:r>
              <a:rPr lang="en-US" sz="1100" dirty="0">
                <a:solidFill>
                  <a:schemeClr val="bg1"/>
                </a:solidFill>
              </a:rPr>
              <a:t> (2005). Centrality and network flow. </a:t>
            </a:r>
            <a:r>
              <a:rPr lang="en-US" sz="1100" i="1" dirty="0">
                <a:solidFill>
                  <a:schemeClr val="bg1"/>
                </a:solidFill>
              </a:rPr>
              <a:t>Social networks</a:t>
            </a:r>
            <a:r>
              <a:rPr lang="en-US" sz="1100" dirty="0">
                <a:solidFill>
                  <a:schemeClr val="bg1"/>
                </a:solidFill>
              </a:rPr>
              <a:t>, </a:t>
            </a:r>
            <a:r>
              <a:rPr lang="en-US" sz="1100" i="1" dirty="0">
                <a:solidFill>
                  <a:schemeClr val="bg1"/>
                </a:solidFill>
              </a:rPr>
              <a:t>27</a:t>
            </a:r>
            <a:r>
              <a:rPr lang="en-US" sz="1100" dirty="0">
                <a:solidFill>
                  <a:schemeClr val="bg1"/>
                </a:solidFill>
              </a:rPr>
              <a:t>(1), 55-71.</a:t>
            </a:r>
          </a:p>
        </p:txBody>
      </p:sp>
      <p:grpSp>
        <p:nvGrpSpPr>
          <p:cNvPr id="20" name="Group 19" descr="A package process follows the shortest paths. This matches well with betweenness centrality and closeness centrality, which also use shortest paths. " title="Package"/>
          <p:cNvGrpSpPr/>
          <p:nvPr/>
        </p:nvGrpSpPr>
        <p:grpSpPr>
          <a:xfrm>
            <a:off x="3757798" y="827761"/>
            <a:ext cx="7640303" cy="4466889"/>
            <a:chOff x="3757798" y="827761"/>
            <a:chExt cx="7640303" cy="4466889"/>
          </a:xfrm>
        </p:grpSpPr>
        <p:grpSp>
          <p:nvGrpSpPr>
            <p:cNvPr id="92" name="Group 91"/>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3321" y="827761"/>
              <a:ext cx="1004780" cy="1004780"/>
            </a:xfrm>
            <a:prstGeom prst="rect">
              <a:avLst/>
            </a:prstGeom>
          </p:spPr>
        </p:pic>
      </p:grpSp>
      <p:sp>
        <p:nvSpPr>
          <p:cNvPr id="39" name="Rounded Rectangle 38"/>
          <p:cNvSpPr/>
          <p:nvPr/>
        </p:nvSpPr>
        <p:spPr>
          <a:xfrm>
            <a:off x="5868613" y="822865"/>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Closeness centrality</a:t>
            </a:r>
            <a:endParaRPr lang="en-US" dirty="0"/>
          </a:p>
        </p:txBody>
      </p:sp>
      <p:sp>
        <p:nvSpPr>
          <p:cNvPr id="42" name="Rounded Rectangle 41"/>
          <p:cNvSpPr/>
          <p:nvPr/>
        </p:nvSpPr>
        <p:spPr>
          <a:xfrm>
            <a:off x="5868613" y="1981185"/>
            <a:ext cx="1856072" cy="102087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Betweenness</a:t>
            </a:r>
            <a:r>
              <a:rPr lang="en-US" dirty="0" smtClean="0"/>
              <a:t> centrality</a:t>
            </a:r>
            <a:endParaRPr lang="en-US" dirty="0"/>
          </a:p>
        </p:txBody>
      </p:sp>
    </p:spTree>
    <p:extLst>
      <p:ext uri="{BB962C8B-B14F-4D97-AF65-F5344CB8AC3E}">
        <p14:creationId xmlns:p14="http://schemas.microsoft.com/office/powerpoint/2010/main" val="4873950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Replication or diffusion?</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Tree>
    <p:extLst>
      <p:ext uri="{BB962C8B-B14F-4D97-AF65-F5344CB8AC3E}">
        <p14:creationId xmlns:p14="http://schemas.microsoft.com/office/powerpoint/2010/main" val="22758045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Replication or diffusion?</a:t>
            </a:r>
          </a:p>
          <a:p>
            <a:r>
              <a:rPr lang="en-US" dirty="0" smtClean="0"/>
              <a:t>Serial or parallel?</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Tree>
    <p:extLst>
      <p:ext uri="{BB962C8B-B14F-4D97-AF65-F5344CB8AC3E}">
        <p14:creationId xmlns:p14="http://schemas.microsoft.com/office/powerpoint/2010/main" val="1138869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Replication or diffusion?</a:t>
            </a:r>
          </a:p>
          <a:p>
            <a:r>
              <a:rPr lang="en-US" dirty="0" smtClean="0"/>
              <a:t>Serial or parallel?</a:t>
            </a:r>
          </a:p>
          <a:p>
            <a:r>
              <a:rPr lang="en-US" dirty="0" smtClean="0"/>
              <a:t>Deterministic or undirected?</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Tree>
    <p:extLst>
      <p:ext uri="{BB962C8B-B14F-4D97-AF65-F5344CB8AC3E}">
        <p14:creationId xmlns:p14="http://schemas.microsoft.com/office/powerpoint/2010/main" val="954028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Types of flow processes</a:t>
            </a:r>
          </a:p>
          <a:p>
            <a:r>
              <a:rPr lang="en-US" dirty="0" smtClean="0"/>
              <a:t>Replication or diffusion?</a:t>
            </a:r>
          </a:p>
          <a:p>
            <a:r>
              <a:rPr lang="en-US" dirty="0" smtClean="0"/>
              <a:t>Serial or parallel?</a:t>
            </a:r>
          </a:p>
          <a:p>
            <a:r>
              <a:rPr lang="en-US" dirty="0" smtClean="0"/>
              <a:t>Deterministic or undirected?</a:t>
            </a:r>
          </a:p>
          <a:p>
            <a:r>
              <a:rPr lang="en-US" dirty="0" smtClean="0"/>
              <a:t>Paths, trails or walks?</a:t>
            </a:r>
          </a:p>
          <a:p>
            <a:endParaRPr lang="en-US" dirty="0"/>
          </a:p>
          <a:p>
            <a:pPr marL="0" indent="0">
              <a:buNone/>
            </a:pPr>
            <a:r>
              <a:rPr lang="en-US" b="1" dirty="0" smtClean="0"/>
              <a:t>Why does it matter what processes are going on?</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Tree>
    <p:extLst>
      <p:ext uri="{BB962C8B-B14F-4D97-AF65-F5344CB8AC3E}">
        <p14:creationId xmlns:p14="http://schemas.microsoft.com/office/powerpoint/2010/main" val="13608055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76</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427382" y="5248725"/>
            <a:ext cx="7040218" cy="830997"/>
          </a:xfrm>
          <a:prstGeom prst="rect">
            <a:avLst/>
          </a:prstGeom>
        </p:spPr>
        <p:txBody>
          <a:bodyPr wrap="square">
            <a:spAutoFit/>
          </a:bodyPr>
          <a:lstStyle/>
          <a:p>
            <a:r>
              <a:rPr lang="en-US" sz="2400" dirty="0" err="1" smtClean="0"/>
              <a:t>Borgatti</a:t>
            </a:r>
            <a:r>
              <a:rPr lang="en-US" sz="2400" dirty="0"/>
              <a:t> </a:t>
            </a:r>
            <a:r>
              <a:rPr lang="en-US" sz="2400" dirty="0" smtClean="0"/>
              <a:t>(2005</a:t>
            </a:r>
            <a:r>
              <a:rPr lang="en-US" sz="2400" dirty="0"/>
              <a:t>). Centrality and network flow. </a:t>
            </a:r>
            <a:r>
              <a:rPr lang="en-US" sz="2400" i="1" dirty="0"/>
              <a:t>Social networks</a:t>
            </a:r>
            <a:r>
              <a:rPr lang="en-US" sz="2400" dirty="0"/>
              <a:t>, </a:t>
            </a:r>
            <a:r>
              <a:rPr lang="en-US" sz="2400" i="1" dirty="0"/>
              <a:t>27</a:t>
            </a:r>
            <a:r>
              <a:rPr lang="en-US" sz="2400" dirty="0"/>
              <a:t>(1), 55-71.</a:t>
            </a:r>
          </a:p>
        </p:txBody>
      </p:sp>
      <p:pic>
        <p:nvPicPr>
          <p:cNvPr id="7" name="Picture 6" descr="Family structure of important families in Venice, like the Medici family. " title="Venetian famil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687" y="1116975"/>
            <a:ext cx="4534792" cy="3183425"/>
          </a:xfrm>
          <a:prstGeom prst="rect">
            <a:avLst/>
          </a:prstGeom>
        </p:spPr>
      </p:pic>
    </p:spTree>
    <p:extLst>
      <p:ext uri="{BB962C8B-B14F-4D97-AF65-F5344CB8AC3E}">
        <p14:creationId xmlns:p14="http://schemas.microsoft.com/office/powerpoint/2010/main" val="31391373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Simulated flow processes</a:t>
            </a:r>
          </a:p>
          <a:p>
            <a:r>
              <a:rPr lang="en-US" dirty="0" smtClean="0"/>
              <a:t>Package process</a:t>
            </a:r>
          </a:p>
          <a:p>
            <a:r>
              <a:rPr lang="en-US" dirty="0" smtClean="0"/>
              <a:t>Mooching </a:t>
            </a:r>
          </a:p>
          <a:p>
            <a:r>
              <a:rPr lang="en-US" dirty="0" smtClean="0"/>
              <a:t>Used goods</a:t>
            </a:r>
          </a:p>
          <a:p>
            <a:r>
              <a:rPr lang="en-US" dirty="0" smtClean="0"/>
              <a:t>Gossip</a:t>
            </a:r>
          </a:p>
          <a:p>
            <a:r>
              <a:rPr lang="en-US" dirty="0" smtClean="0"/>
              <a:t>Infections</a:t>
            </a:r>
          </a:p>
          <a:p>
            <a:r>
              <a:rPr lang="en-US" dirty="0" smtClean="0"/>
              <a:t>Money</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77</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427382" y="5248725"/>
            <a:ext cx="7040218" cy="830997"/>
          </a:xfrm>
          <a:prstGeom prst="rect">
            <a:avLst/>
          </a:prstGeom>
        </p:spPr>
        <p:txBody>
          <a:bodyPr wrap="square">
            <a:spAutoFit/>
          </a:bodyPr>
          <a:lstStyle/>
          <a:p>
            <a:r>
              <a:rPr lang="en-US" sz="2400" dirty="0" err="1" smtClean="0"/>
              <a:t>Borgatti</a:t>
            </a:r>
            <a:r>
              <a:rPr lang="en-US" sz="2400" dirty="0" smtClean="0"/>
              <a:t> (</a:t>
            </a:r>
            <a:r>
              <a:rPr lang="en-US" sz="2400" dirty="0"/>
              <a:t>2005). Centrality and network flow. </a:t>
            </a:r>
            <a:r>
              <a:rPr lang="en-US" sz="2400" i="1" dirty="0"/>
              <a:t>Social networks</a:t>
            </a:r>
            <a:r>
              <a:rPr lang="en-US" sz="2400" dirty="0"/>
              <a:t>, </a:t>
            </a:r>
            <a:r>
              <a:rPr lang="en-US" sz="2400" i="1" dirty="0"/>
              <a:t>27</a:t>
            </a:r>
            <a:r>
              <a:rPr lang="en-US" sz="2400" dirty="0"/>
              <a:t>(1), 55-71.</a:t>
            </a:r>
          </a:p>
        </p:txBody>
      </p:sp>
      <p:pic>
        <p:nvPicPr>
          <p:cNvPr id="8" name="Picture 7" descr="Family structure of important families in Venice, like the Medici family. " title="Venetian famil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687" y="1116975"/>
            <a:ext cx="4534792" cy="3183425"/>
          </a:xfrm>
          <a:prstGeom prst="rect">
            <a:avLst/>
          </a:prstGeom>
        </p:spPr>
      </p:pic>
    </p:spTree>
    <p:extLst>
      <p:ext uri="{BB962C8B-B14F-4D97-AF65-F5344CB8AC3E}">
        <p14:creationId xmlns:p14="http://schemas.microsoft.com/office/powerpoint/2010/main" val="73343416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Outcomes</a:t>
            </a:r>
          </a:p>
          <a:p>
            <a:r>
              <a:rPr lang="en-US" dirty="0" smtClean="0"/>
              <a:t>Central actors in gossip processes</a:t>
            </a:r>
            <a:br>
              <a:rPr lang="en-US" dirty="0" smtClean="0"/>
            </a:br>
            <a:r>
              <a:rPr lang="en-US" dirty="0" smtClean="0"/>
              <a:t>not captured in shortest paths</a:t>
            </a:r>
          </a:p>
          <a:p>
            <a:r>
              <a:rPr lang="en-US" dirty="0" smtClean="0"/>
              <a:t>Node importance is interaction</a:t>
            </a:r>
            <a:br>
              <a:rPr lang="en-US" dirty="0" smtClean="0"/>
            </a:br>
            <a:r>
              <a:rPr lang="en-US" dirty="0" smtClean="0"/>
              <a:t>between position and flow process</a:t>
            </a:r>
          </a:p>
          <a:p>
            <a:r>
              <a:rPr lang="en-US" dirty="0" smtClean="0"/>
              <a:t>Untargeted flows not well modelled</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78</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6" name="Rectangle 5"/>
          <p:cNvSpPr/>
          <p:nvPr/>
        </p:nvSpPr>
        <p:spPr>
          <a:xfrm>
            <a:off x="427382" y="5248725"/>
            <a:ext cx="7040218" cy="830997"/>
          </a:xfrm>
          <a:prstGeom prst="rect">
            <a:avLst/>
          </a:prstGeom>
        </p:spPr>
        <p:txBody>
          <a:bodyPr wrap="square">
            <a:spAutoFit/>
          </a:bodyPr>
          <a:lstStyle/>
          <a:p>
            <a:r>
              <a:rPr lang="en-US" sz="2400" dirty="0" err="1" smtClean="0"/>
              <a:t>Borgatti</a:t>
            </a:r>
            <a:r>
              <a:rPr lang="en-US" sz="2400" dirty="0"/>
              <a:t> </a:t>
            </a:r>
            <a:r>
              <a:rPr lang="en-US" sz="2400" dirty="0" smtClean="0"/>
              <a:t>(2005</a:t>
            </a:r>
            <a:r>
              <a:rPr lang="en-US" sz="2400" dirty="0"/>
              <a:t>). Centrality and network flow. </a:t>
            </a:r>
            <a:r>
              <a:rPr lang="en-US" sz="2400" i="1" dirty="0"/>
              <a:t>Social networks</a:t>
            </a:r>
            <a:r>
              <a:rPr lang="en-US" sz="2400" dirty="0"/>
              <a:t>, </a:t>
            </a:r>
            <a:r>
              <a:rPr lang="en-US" sz="2400" i="1" dirty="0"/>
              <a:t>27</a:t>
            </a:r>
            <a:r>
              <a:rPr lang="en-US" sz="2400" dirty="0"/>
              <a:t>(1), 55-71.</a:t>
            </a:r>
          </a:p>
        </p:txBody>
      </p:sp>
      <p:pic>
        <p:nvPicPr>
          <p:cNvPr id="8" name="Picture 7" descr="Family structure of important families in Venice, like the Medici family. " title="Venetian famili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687" y="1116975"/>
            <a:ext cx="4534792" cy="3183425"/>
          </a:xfrm>
          <a:prstGeom prst="rect">
            <a:avLst/>
          </a:prstGeom>
        </p:spPr>
      </p:pic>
    </p:spTree>
    <p:extLst>
      <p:ext uri="{BB962C8B-B14F-4D97-AF65-F5344CB8AC3E}">
        <p14:creationId xmlns:p14="http://schemas.microsoft.com/office/powerpoint/2010/main" val="11565917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How to choose?</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79</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37" name="Group 36" title="Toy network"/>
          <p:cNvGrpSpPr/>
          <p:nvPr/>
        </p:nvGrpSpPr>
        <p:grpSpPr>
          <a:xfrm>
            <a:off x="4234445" y="1336261"/>
            <a:ext cx="7530522" cy="4159891"/>
            <a:chOff x="3757798" y="1134759"/>
            <a:chExt cx="7530522" cy="4159891"/>
          </a:xfrm>
        </p:grpSpPr>
        <p:cxnSp>
          <p:nvCxnSpPr>
            <p:cNvPr id="38" name="Straight Connector 37"/>
            <p:cNvCxnSpPr>
              <a:stCxn id="64" idx="5"/>
              <a:endCxn id="65"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64" idx="3"/>
              <a:endCxn id="62"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5" idx="5"/>
              <a:endCxn id="56"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4"/>
              <a:endCxn id="60"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60" idx="3"/>
              <a:endCxn id="56"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60" idx="5"/>
              <a:endCxn id="58"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8" idx="3"/>
              <a:endCxn id="56"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8" idx="7"/>
              <a:endCxn id="62"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8" idx="6"/>
              <a:endCxn id="61"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2" idx="0"/>
              <a:endCxn id="63"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5"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6"/>
              <a:endCxn id="65"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3" idx="5"/>
              <a:endCxn id="64"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57" idx="4"/>
              <a:endCxn id="65"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4" idx="6"/>
              <a:endCxn id="57"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6" idx="5"/>
              <a:endCxn id="57"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66" idx="3"/>
              <a:endCxn id="64"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5" name="Oval 54"/>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230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5999" y="1656000"/>
            <a:ext cx="2987155" cy="4464000"/>
          </a:xfrm>
        </p:spPr>
        <p:txBody>
          <a:bodyPr/>
          <a:lstStyle/>
          <a:p>
            <a:r>
              <a:rPr lang="en-US" dirty="0" smtClean="0"/>
              <a:t>Co-occurrence network</a:t>
            </a:r>
            <a:br>
              <a:rPr lang="en-US" dirty="0" smtClean="0"/>
            </a:br>
            <a:r>
              <a:rPr lang="en-US" dirty="0" smtClean="0"/>
              <a:t>(linear regression)</a:t>
            </a:r>
          </a:p>
          <a:p>
            <a:endParaRPr lang="en-US" dirty="0" smtClean="0"/>
          </a:p>
          <a:p>
            <a:r>
              <a:rPr lang="en-US" dirty="0" smtClean="0"/>
              <a:t>Tested edges by subsampling data</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p:cNvSpPr>
            <a:spLocks noGrp="1"/>
          </p:cNvSpPr>
          <p:nvPr>
            <p:ph type="title"/>
          </p:nvPr>
        </p:nvSpPr>
        <p:spPr/>
        <p:txBody>
          <a:bodyPr/>
          <a:lstStyle/>
          <a:p>
            <a:r>
              <a:rPr lang="en-US" dirty="0" err="1" smtClean="0"/>
              <a:t>Phyllosphere</a:t>
            </a:r>
            <a:r>
              <a:rPr lang="en-US" dirty="0" smtClean="0"/>
              <a:t> network</a:t>
            </a:r>
            <a:endParaRPr lang="en-US" dirty="0"/>
          </a:p>
        </p:txBody>
      </p:sp>
      <p:sp>
        <p:nvSpPr>
          <p:cNvPr id="6"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pic>
        <p:nvPicPr>
          <p:cNvPr id="11" name="Picture 10" descr="Integrated association network containing fungi, bacteria and oomycetes. Albugo and Dioszegia are highly central nodes in the network." title="Association network"/>
          <p:cNvPicPr>
            <a:picLocks noChangeAspect="1" noChangeArrowheads="1"/>
          </p:cNvPicPr>
          <p:nvPr/>
        </p:nvPicPr>
        <p:blipFill rotWithShape="1">
          <a:blip r:embed="rId2">
            <a:extLst>
              <a:ext uri="{28A0092B-C50C-407E-A947-70E740481C1C}">
                <a14:useLocalDpi xmlns:a14="http://schemas.microsoft.com/office/drawing/2010/main" val="0"/>
              </a:ext>
            </a:extLst>
          </a:blip>
          <a:srcRect r="45362"/>
          <a:stretch/>
        </p:blipFill>
        <p:spPr bwMode="auto">
          <a:xfrm>
            <a:off x="3477297" y="1119847"/>
            <a:ext cx="4503826" cy="4726003"/>
          </a:xfrm>
          <a:prstGeom prst="round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14637713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to choose?</a:t>
            </a:r>
          </a:p>
          <a:p>
            <a:r>
              <a:rPr lang="en-US" dirty="0" smtClean="0"/>
              <a:t>Competing clusters:</a:t>
            </a:r>
            <a:br>
              <a:rPr lang="en-US" dirty="0" smtClean="0"/>
            </a:br>
            <a:r>
              <a:rPr lang="en-US" dirty="0" err="1" smtClean="0"/>
              <a:t>betweenness</a:t>
            </a:r>
            <a:r>
              <a:rPr lang="en-US" dirty="0" smtClean="0"/>
              <a:t> centrality?</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80</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descr="Highlights how betweenness centrality may help identify a node in between two clusters. " title="Competing clusters"/>
          <p:cNvGrpSpPr/>
          <p:nvPr/>
        </p:nvGrpSpPr>
        <p:grpSpPr>
          <a:xfrm>
            <a:off x="4234445" y="1336261"/>
            <a:ext cx="7530522" cy="4159891"/>
            <a:chOff x="4234445" y="1336261"/>
            <a:chExt cx="7530522" cy="4159891"/>
          </a:xfrm>
        </p:grpSpPr>
        <p:grpSp>
          <p:nvGrpSpPr>
            <p:cNvPr id="37" name="Group 36"/>
            <p:cNvGrpSpPr/>
            <p:nvPr/>
          </p:nvGrpSpPr>
          <p:grpSpPr>
            <a:xfrm>
              <a:off x="4234445" y="1336261"/>
              <a:ext cx="7530522" cy="4159891"/>
              <a:chOff x="3757798" y="1134759"/>
              <a:chExt cx="7530522" cy="4159891"/>
            </a:xfrm>
          </p:grpSpPr>
          <p:cxnSp>
            <p:nvCxnSpPr>
              <p:cNvPr id="38" name="Straight Connector 37"/>
              <p:cNvCxnSpPr>
                <a:stCxn id="64" idx="5"/>
                <a:endCxn id="65"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a:stCxn id="64" idx="3"/>
                <a:endCxn id="62"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55" idx="5"/>
                <a:endCxn id="56"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59" idx="4"/>
                <a:endCxn id="60"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60" idx="3"/>
                <a:endCxn id="56"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60" idx="5"/>
                <a:endCxn id="58"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58" idx="3"/>
                <a:endCxn id="56"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58" idx="7"/>
                <a:endCxn id="62"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58" idx="6"/>
                <a:endCxn id="61"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2" idx="0"/>
                <a:endCxn id="63"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61" idx="6"/>
                <a:endCxn id="65"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2" idx="6"/>
                <a:endCxn id="65"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3" idx="5"/>
                <a:endCxn id="64"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57" idx="4"/>
                <a:endCxn id="65"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4" idx="6"/>
                <a:endCxn id="57"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66" idx="5"/>
                <a:endCxn id="57"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66" idx="3"/>
                <a:endCxn id="64"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55" name="Oval 54"/>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p:cNvSpPr/>
            <p:nvPr/>
          </p:nvSpPr>
          <p:spPr>
            <a:xfrm>
              <a:off x="6639818" y="4119621"/>
              <a:ext cx="1080000" cy="10800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53039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to choose?</a:t>
            </a:r>
          </a:p>
          <a:p>
            <a:r>
              <a:rPr lang="en-US" dirty="0" smtClean="0"/>
              <a:t>Competing clusters:</a:t>
            </a:r>
            <a:br>
              <a:rPr lang="en-US" dirty="0" smtClean="0"/>
            </a:br>
            <a:r>
              <a:rPr lang="en-US" dirty="0" err="1" smtClean="0"/>
              <a:t>betweenness</a:t>
            </a:r>
            <a:r>
              <a:rPr lang="en-US" dirty="0" smtClean="0"/>
              <a:t> centrality?</a:t>
            </a:r>
          </a:p>
          <a:p>
            <a:r>
              <a:rPr lang="en-US" dirty="0" smtClean="0"/>
              <a:t>Primary degrader:</a:t>
            </a:r>
            <a:br>
              <a:rPr lang="en-US" dirty="0" smtClean="0"/>
            </a:br>
            <a:r>
              <a:rPr lang="en-US" dirty="0" smtClean="0"/>
              <a:t>eigenvector centrality?</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81</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36" name="Group 35" descr="Highlights how eigenvector centrality may better help identify nodes important within a cluster. " title="Central in cluster"/>
          <p:cNvGrpSpPr/>
          <p:nvPr/>
        </p:nvGrpSpPr>
        <p:grpSpPr>
          <a:xfrm>
            <a:off x="4234445" y="1336261"/>
            <a:ext cx="7530522" cy="4159891"/>
            <a:chOff x="4234445" y="1336261"/>
            <a:chExt cx="7530522" cy="4159891"/>
          </a:xfrm>
        </p:grpSpPr>
        <p:grpSp>
          <p:nvGrpSpPr>
            <p:cNvPr id="6" name="Group 5"/>
            <p:cNvGrpSpPr/>
            <p:nvPr/>
          </p:nvGrpSpPr>
          <p:grpSpPr>
            <a:xfrm>
              <a:off x="4234445" y="1336261"/>
              <a:ext cx="7530522" cy="4159891"/>
              <a:chOff x="3757798" y="1134759"/>
              <a:chExt cx="7530522" cy="4159891"/>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Oval 36"/>
            <p:cNvSpPr/>
            <p:nvPr/>
          </p:nvSpPr>
          <p:spPr>
            <a:xfrm>
              <a:off x="9495330" y="2159793"/>
              <a:ext cx="1080000" cy="1080000"/>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38615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How to choose?</a:t>
            </a:r>
          </a:p>
          <a:p>
            <a:r>
              <a:rPr lang="en-US" dirty="0" smtClean="0"/>
              <a:t>Competing clusters:</a:t>
            </a:r>
            <a:br>
              <a:rPr lang="en-US" dirty="0" smtClean="0"/>
            </a:br>
            <a:r>
              <a:rPr lang="en-US" dirty="0" err="1" smtClean="0"/>
              <a:t>betweenness</a:t>
            </a:r>
            <a:r>
              <a:rPr lang="en-US" dirty="0" smtClean="0"/>
              <a:t> centrality?</a:t>
            </a:r>
          </a:p>
          <a:p>
            <a:r>
              <a:rPr lang="en-US" dirty="0" smtClean="0"/>
              <a:t>Primary degrader:</a:t>
            </a:r>
            <a:br>
              <a:rPr lang="en-US" dirty="0" smtClean="0"/>
            </a:br>
            <a:r>
              <a:rPr lang="en-US" dirty="0" smtClean="0"/>
              <a:t>eigenvector centrality?</a:t>
            </a:r>
          </a:p>
          <a:p>
            <a:endParaRPr lang="en-US" dirty="0"/>
          </a:p>
          <a:p>
            <a:pPr marL="0" indent="0">
              <a:buNone/>
            </a:pPr>
            <a:r>
              <a:rPr lang="en-US" dirty="0" smtClean="0"/>
              <a:t/>
            </a:r>
            <a:br>
              <a:rPr lang="en-US" dirty="0" smtClean="0"/>
            </a:br>
            <a:r>
              <a:rPr lang="en-US" dirty="0" smtClean="0"/>
              <a:t>Effect of microbial dynamics</a:t>
            </a:r>
            <a:br>
              <a:rPr lang="en-US" dirty="0" smtClean="0"/>
            </a:br>
            <a:r>
              <a:rPr lang="en-US" dirty="0" smtClean="0"/>
              <a:t>on network topology</a:t>
            </a:r>
          </a:p>
          <a:p>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82</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grpSp>
        <p:nvGrpSpPr>
          <p:cNvPr id="6" name="Group 5" title="Toy model"/>
          <p:cNvGrpSpPr/>
          <p:nvPr/>
        </p:nvGrpSpPr>
        <p:grpSpPr>
          <a:xfrm>
            <a:off x="4234445" y="1336261"/>
            <a:ext cx="7530522" cy="4159891"/>
            <a:chOff x="3757798" y="1134759"/>
            <a:chExt cx="7530522" cy="4159891"/>
          </a:xfrm>
        </p:grpSpPr>
        <p:cxnSp>
          <p:nvCxnSpPr>
            <p:cNvPr id="7" name="Straight Connector 6"/>
            <p:cNvCxnSpPr>
              <a:stCxn id="33" idx="5"/>
              <a:endCxn id="34"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 name="Straight Connector 7"/>
            <p:cNvCxnSpPr>
              <a:stCxn id="33" idx="3"/>
              <a:endCxn id="31"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9" name="Straight Connector 8"/>
            <p:cNvCxnSpPr>
              <a:stCxn id="24" idx="5"/>
              <a:endCxn id="2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0" name="Straight Connector 9"/>
            <p:cNvCxnSpPr>
              <a:stCxn id="28" idx="4"/>
              <a:endCxn id="29"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a:stCxn id="29" idx="3"/>
              <a:endCxn id="2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a:stCxn id="29" idx="5"/>
              <a:endCxn id="2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a:stCxn id="27" idx="3"/>
              <a:endCxn id="2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a:stCxn id="27" idx="7"/>
              <a:endCxn id="31"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a:stCxn id="27" idx="6"/>
              <a:endCxn id="30"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a:stCxn id="31" idx="0"/>
              <a:endCxn id="32"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7" name="Straight Connector 16"/>
            <p:cNvCxnSpPr>
              <a:stCxn id="30" idx="6"/>
              <a:endCxn id="34"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8" name="Straight Connector 17"/>
            <p:cNvCxnSpPr>
              <a:stCxn id="31" idx="6"/>
              <a:endCxn id="34"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19" name="Straight Connector 18"/>
            <p:cNvCxnSpPr>
              <a:stCxn id="32" idx="5"/>
              <a:endCxn id="33"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26" idx="4"/>
              <a:endCxn id="34"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33" idx="6"/>
              <a:endCxn id="2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35" idx="5"/>
              <a:endCxn id="2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23" name="Straight Connector 22"/>
            <p:cNvCxnSpPr>
              <a:stCxn id="35" idx="3"/>
              <a:endCxn id="33"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24" name="Oval 23"/>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21341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 systematic studies</a:t>
            </a:r>
            <a:br>
              <a:rPr lang="en-US" dirty="0" smtClean="0"/>
            </a:br>
            <a:r>
              <a:rPr lang="en-US" dirty="0" smtClean="0"/>
              <a:t>on effect of dynamics on </a:t>
            </a:r>
            <a:br>
              <a:rPr lang="en-US" dirty="0" smtClean="0"/>
            </a:br>
            <a:r>
              <a:rPr lang="en-US" dirty="0" smtClean="0"/>
              <a:t>network structure</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83</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sp>
        <p:nvSpPr>
          <p:cNvPr id="7" name="Rectangle 6"/>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pic>
        <p:nvPicPr>
          <p:cNvPr id="8" name="Picture 7" descr="Shows how ensemble strategy (degree, betweenness and closeness centralities) helped identify the hub species Albugo and Dioszegia. " title="Degree distributions"/>
          <p:cNvPicPr>
            <a:picLocks noChangeAspect="1" noChangeArrowheads="1"/>
          </p:cNvPicPr>
          <p:nvPr/>
        </p:nvPicPr>
        <p:blipFill rotWithShape="1">
          <a:blip r:embed="rId2">
            <a:extLst>
              <a:ext uri="{28A0092B-C50C-407E-A947-70E740481C1C}">
                <a14:useLocalDpi xmlns:a14="http://schemas.microsoft.com/office/drawing/2010/main" val="0"/>
              </a:ext>
            </a:extLst>
          </a:blip>
          <a:srcRect l="52709"/>
          <a:stretch/>
        </p:blipFill>
        <p:spPr bwMode="auto">
          <a:xfrm>
            <a:off x="7292009" y="854803"/>
            <a:ext cx="3898229" cy="47260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973957" y="2431773"/>
            <a:ext cx="665921" cy="91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93396" y="1656000"/>
            <a:ext cx="665921" cy="91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9044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 systematic studies</a:t>
            </a:r>
            <a:br>
              <a:rPr lang="en-US" dirty="0" smtClean="0"/>
            </a:br>
            <a:r>
              <a:rPr lang="en-US" dirty="0" smtClean="0"/>
              <a:t>on effect of dynamics on </a:t>
            </a:r>
            <a:br>
              <a:rPr lang="en-US" dirty="0" smtClean="0"/>
            </a:br>
            <a:r>
              <a:rPr lang="en-US" dirty="0" smtClean="0"/>
              <a:t>network structure</a:t>
            </a:r>
          </a:p>
          <a:p>
            <a:r>
              <a:rPr lang="en-US" dirty="0" smtClean="0"/>
              <a:t>Validate what you can!</a:t>
            </a:r>
          </a:p>
          <a:p>
            <a:pPr lvl="1"/>
            <a:r>
              <a:rPr lang="en-US" dirty="0" smtClean="0"/>
              <a:t>Literature</a:t>
            </a:r>
          </a:p>
          <a:p>
            <a:pPr lvl="1"/>
            <a:r>
              <a:rPr lang="en-US" dirty="0" smtClean="0"/>
              <a:t>Metabolic complementarity</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84</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pic>
        <p:nvPicPr>
          <p:cNvPr id="7" name="Picture 6" descr="Schematic of metabolic complementarity between species, showing competition for nutrients and crossfeeding. " title="Metabolic crossfeed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593" y="1808524"/>
            <a:ext cx="5613140" cy="2508372"/>
          </a:xfrm>
          <a:prstGeom prst="rect">
            <a:avLst/>
          </a:prstGeom>
        </p:spPr>
      </p:pic>
      <p:sp>
        <p:nvSpPr>
          <p:cNvPr id="8" name="Rectangle 7"/>
          <p:cNvSpPr/>
          <p:nvPr/>
        </p:nvSpPr>
        <p:spPr>
          <a:xfrm>
            <a:off x="934278" y="6257836"/>
            <a:ext cx="5015948" cy="600164"/>
          </a:xfrm>
          <a:prstGeom prst="rect">
            <a:avLst/>
          </a:prstGeom>
        </p:spPr>
        <p:txBody>
          <a:bodyPr wrap="square">
            <a:spAutoFit/>
          </a:bodyPr>
          <a:lstStyle/>
          <a:p>
            <a:r>
              <a:rPr lang="en-US" sz="1100" dirty="0" smtClean="0">
                <a:solidFill>
                  <a:schemeClr val="bg1"/>
                </a:solidFill>
              </a:rPr>
              <a:t>Levy</a:t>
            </a:r>
            <a:r>
              <a:rPr lang="en-US" sz="1100" dirty="0">
                <a:solidFill>
                  <a:schemeClr val="bg1"/>
                </a:solidFill>
              </a:rPr>
              <a:t> </a:t>
            </a:r>
            <a:r>
              <a:rPr lang="en-US" sz="1100" dirty="0" smtClean="0">
                <a:solidFill>
                  <a:schemeClr val="bg1"/>
                </a:solidFill>
              </a:rPr>
              <a:t>&amp; </a:t>
            </a:r>
            <a:r>
              <a:rPr lang="en-US" sz="1100" dirty="0" err="1" smtClean="0">
                <a:solidFill>
                  <a:schemeClr val="bg1"/>
                </a:solidFill>
              </a:rPr>
              <a:t>Borenstein</a:t>
            </a:r>
            <a:r>
              <a:rPr lang="en-US" sz="1100" dirty="0" smtClean="0">
                <a:solidFill>
                  <a:schemeClr val="bg1"/>
                </a:solidFill>
              </a:rPr>
              <a:t>. (</a:t>
            </a:r>
            <a:r>
              <a:rPr lang="en-US" sz="1100" dirty="0">
                <a:solidFill>
                  <a:schemeClr val="bg1"/>
                </a:solidFill>
              </a:rPr>
              <a:t>2013). Metabolic modeling of species interaction in the human microbiome elucidates community-level assembly rules. </a:t>
            </a:r>
            <a:r>
              <a:rPr lang="en-US" sz="1100" i="1" dirty="0">
                <a:solidFill>
                  <a:schemeClr val="bg1"/>
                </a:solidFill>
              </a:rPr>
              <a:t>Proceedings of the National Academy of Sciences</a:t>
            </a:r>
            <a:r>
              <a:rPr lang="en-US" sz="1100" dirty="0">
                <a:solidFill>
                  <a:schemeClr val="bg1"/>
                </a:solidFill>
              </a:rPr>
              <a:t>, </a:t>
            </a:r>
            <a:r>
              <a:rPr lang="en-US" sz="1100" i="1" dirty="0">
                <a:solidFill>
                  <a:schemeClr val="bg1"/>
                </a:solidFill>
              </a:rPr>
              <a:t>110</a:t>
            </a:r>
            <a:r>
              <a:rPr lang="en-US" sz="1100" dirty="0">
                <a:solidFill>
                  <a:schemeClr val="bg1"/>
                </a:solidFill>
              </a:rPr>
              <a:t>(31), 12804-12809.</a:t>
            </a:r>
          </a:p>
        </p:txBody>
      </p:sp>
    </p:spTree>
    <p:extLst>
      <p:ext uri="{BB962C8B-B14F-4D97-AF65-F5344CB8AC3E}">
        <p14:creationId xmlns:p14="http://schemas.microsoft.com/office/powerpoint/2010/main" val="40618933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6000"/>
            <a:ext cx="6073278" cy="4464000"/>
          </a:xfrm>
        </p:spPr>
        <p:txBody>
          <a:bodyPr/>
          <a:lstStyle/>
          <a:p>
            <a:r>
              <a:rPr lang="en-US" dirty="0" smtClean="0"/>
              <a:t>No systematic studies</a:t>
            </a:r>
            <a:br>
              <a:rPr lang="en-US" dirty="0" smtClean="0"/>
            </a:br>
            <a:r>
              <a:rPr lang="en-US" dirty="0" smtClean="0"/>
              <a:t>on effect of dynamics on </a:t>
            </a:r>
            <a:br>
              <a:rPr lang="en-US" dirty="0" smtClean="0"/>
            </a:br>
            <a:r>
              <a:rPr lang="en-US" dirty="0" smtClean="0"/>
              <a:t>network structure</a:t>
            </a:r>
          </a:p>
          <a:p>
            <a:r>
              <a:rPr lang="en-US" dirty="0" smtClean="0"/>
              <a:t>Validate what you can!</a:t>
            </a:r>
          </a:p>
          <a:p>
            <a:pPr lvl="1"/>
            <a:r>
              <a:rPr lang="en-US" dirty="0" smtClean="0"/>
              <a:t>Literature</a:t>
            </a:r>
          </a:p>
          <a:p>
            <a:pPr lvl="1"/>
            <a:r>
              <a:rPr lang="en-US" dirty="0" smtClean="0"/>
              <a:t>Metabolic complementarity</a:t>
            </a:r>
          </a:p>
          <a:p>
            <a:r>
              <a:rPr lang="en-US" dirty="0" smtClean="0"/>
              <a:t>Correlate network properties</a:t>
            </a:r>
            <a:br>
              <a:rPr lang="en-US" dirty="0" smtClean="0"/>
            </a:br>
            <a:r>
              <a:rPr lang="en-US" dirty="0" smtClean="0"/>
              <a:t>to confounders, environmental factors,</a:t>
            </a:r>
            <a:r>
              <a:rPr lang="en-US" dirty="0"/>
              <a:t/>
            </a:r>
            <a:br>
              <a:rPr lang="en-US" dirty="0"/>
            </a:br>
            <a:r>
              <a:rPr lang="en-US" dirty="0" smtClean="0"/>
              <a:t>bacterial properties</a:t>
            </a:r>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85</a:t>
            </a:fld>
            <a:endParaRPr lang="nl-NL"/>
          </a:p>
        </p:txBody>
      </p:sp>
      <p:sp>
        <p:nvSpPr>
          <p:cNvPr id="5" name="Title 4"/>
          <p:cNvSpPr>
            <a:spLocks noGrp="1"/>
          </p:cNvSpPr>
          <p:nvPr>
            <p:ph type="title"/>
          </p:nvPr>
        </p:nvSpPr>
        <p:spPr/>
        <p:txBody>
          <a:bodyPr/>
          <a:lstStyle/>
          <a:p>
            <a:r>
              <a:rPr lang="en-US" dirty="0" smtClean="0"/>
              <a:t>Centrality measures</a:t>
            </a:r>
            <a:endParaRPr lang="en-US" dirty="0"/>
          </a:p>
        </p:txBody>
      </p:sp>
      <p:pic>
        <p:nvPicPr>
          <p:cNvPr id="7" name="Picture 6" descr="Schematic of metabolic complementarity between species, showing competition for nutrients and crossfeeding. " title="Metabolic crossfeed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593" y="1808524"/>
            <a:ext cx="5613140" cy="2508372"/>
          </a:xfrm>
          <a:prstGeom prst="rect">
            <a:avLst/>
          </a:prstGeom>
        </p:spPr>
      </p:pic>
    </p:spTree>
    <p:extLst>
      <p:ext uri="{BB962C8B-B14F-4D97-AF65-F5344CB8AC3E}">
        <p14:creationId xmlns:p14="http://schemas.microsoft.com/office/powerpoint/2010/main" val="41704478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86</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title="Toy network"/>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5670245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87</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title="Toy network"/>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91274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88</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descr="Two nodes have identical degree distributions. These are highlighted as assortative, because they are connected. " title="Node similarity"/>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242909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descr="Two nodes have identical degree distributions. These are highlighted as assortative, because they are connected. " title="Node similarity"/>
          <p:cNvGrpSpPr/>
          <p:nvPr/>
        </p:nvGrpSpPr>
        <p:grpSpPr>
          <a:xfrm>
            <a:off x="3757798" y="1134759"/>
            <a:ext cx="7530522" cy="4159891"/>
            <a:chOff x="3757798" y="1134759"/>
            <a:chExt cx="7530522" cy="4159891"/>
          </a:xfrm>
        </p:grpSpPr>
        <p:cxnSp>
          <p:nvCxnSpPr>
            <p:cNvPr id="39" name="Straight Connector 38"/>
            <p:cNvCxnSpPr>
              <a:stCxn id="75" idx="5"/>
              <a:endCxn id="76"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a:stCxn id="75" idx="3"/>
              <a:endCxn id="73"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63" idx="5"/>
              <a:endCxn id="65"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69" idx="4"/>
              <a:endCxn id="70"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70" idx="3"/>
              <a:endCxn id="65"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70" idx="5"/>
              <a:endCxn id="67"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67" idx="3"/>
              <a:endCxn id="65"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7" idx="7"/>
              <a:endCxn id="73"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7" idx="6"/>
              <a:endCxn id="72"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73" idx="0"/>
              <a:endCxn id="74"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72" idx="6"/>
              <a:endCxn id="76"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73" idx="6"/>
              <a:endCxn id="76"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p:cNvCxnSpPr>
              <a:stCxn id="74" idx="5"/>
              <a:endCxn id="75"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66" idx="4"/>
              <a:endCxn id="76"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a:stCxn id="75" idx="6"/>
              <a:endCxn id="66"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77" idx="5"/>
              <a:endCxn id="66"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77" idx="3"/>
              <a:endCxn id="75"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63" name="Oval 62"/>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4768277" y="47546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407694" y="3416207"/>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89</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sp>
        <p:nvSpPr>
          <p:cNvPr id="7" name="Oval 6"/>
          <p:cNvSpPr/>
          <p:nvPr/>
        </p:nvSpPr>
        <p:spPr>
          <a:xfrm>
            <a:off x="3984945" y="2839589"/>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Tree>
    <p:extLst>
      <p:ext uri="{BB962C8B-B14F-4D97-AF65-F5344CB8AC3E}">
        <p14:creationId xmlns:p14="http://schemas.microsoft.com/office/powerpoint/2010/main" val="906932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5999" y="1656000"/>
            <a:ext cx="2987155" cy="4464000"/>
          </a:xfrm>
        </p:spPr>
        <p:txBody>
          <a:bodyPr/>
          <a:lstStyle/>
          <a:p>
            <a:r>
              <a:rPr lang="en-US" dirty="0" smtClean="0"/>
              <a:t>Co-occurrence network</a:t>
            </a:r>
            <a:br>
              <a:rPr lang="en-US" dirty="0" smtClean="0"/>
            </a:br>
            <a:r>
              <a:rPr lang="en-US" dirty="0" smtClean="0"/>
              <a:t>(linear regression)</a:t>
            </a:r>
          </a:p>
          <a:p>
            <a:endParaRPr lang="en-US" dirty="0" smtClean="0"/>
          </a:p>
          <a:p>
            <a:r>
              <a:rPr lang="en-US" dirty="0" smtClean="0"/>
              <a:t>Tested edges by subsampling data</a:t>
            </a:r>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p:cNvSpPr>
            <a:spLocks noGrp="1"/>
          </p:cNvSpPr>
          <p:nvPr>
            <p:ph type="title"/>
          </p:nvPr>
        </p:nvSpPr>
        <p:spPr/>
        <p:txBody>
          <a:bodyPr/>
          <a:lstStyle/>
          <a:p>
            <a:r>
              <a:rPr lang="en-US" dirty="0" err="1" smtClean="0"/>
              <a:t>Phyllosphere</a:t>
            </a:r>
            <a:r>
              <a:rPr lang="en-US" dirty="0" smtClean="0"/>
              <a:t> network</a:t>
            </a:r>
            <a:endParaRPr lang="en-US" dirty="0"/>
          </a:p>
        </p:txBody>
      </p:sp>
      <p:sp>
        <p:nvSpPr>
          <p:cNvPr id="6" name="Text Box 4"/>
          <p:cNvSpPr txBox="1">
            <a:spLocks noChangeArrowheads="1"/>
          </p:cNvSpPr>
          <p:nvPr/>
        </p:nvSpPr>
        <p:spPr bwMode="auto">
          <a:xfrm>
            <a:off x="9561662" y="5935850"/>
            <a:ext cx="2351846"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1pPr>
            <a:lvl2pPr marL="4572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2pPr>
            <a:lvl3pPr marL="9144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3pPr>
            <a:lvl4pPr marL="13716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4pPr>
            <a:lvl5pPr marL="1828800" algn="ctr" rtl="0" eaLnBrk="0" fontAlgn="base" hangingPunct="0">
              <a:spcBef>
                <a:spcPct val="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Arial" panose="020B0604020202020204" pitchFamily="34" charset="0"/>
                <a:ea typeface="+mn-ea"/>
                <a:cs typeface="+mn-cs"/>
              </a:defRPr>
            </a:lvl6pPr>
            <a:lvl7pPr marL="2743200" algn="l" defTabSz="914400" rtl="0" eaLnBrk="1" latinLnBrk="0" hangingPunct="1">
              <a:defRPr sz="1200" kern="1200">
                <a:solidFill>
                  <a:schemeClr val="tx1"/>
                </a:solidFill>
                <a:latin typeface="Arial" panose="020B0604020202020204" pitchFamily="34" charset="0"/>
                <a:ea typeface="+mn-ea"/>
                <a:cs typeface="+mn-cs"/>
              </a:defRPr>
            </a:lvl7pPr>
            <a:lvl8pPr marL="3200400" algn="l" defTabSz="914400" rtl="0" eaLnBrk="1" latinLnBrk="0" hangingPunct="1">
              <a:defRPr sz="1200" kern="1200">
                <a:solidFill>
                  <a:schemeClr val="tx1"/>
                </a:solidFill>
                <a:latin typeface="Arial" panose="020B0604020202020204" pitchFamily="34" charset="0"/>
                <a:ea typeface="+mn-ea"/>
                <a:cs typeface="+mn-cs"/>
              </a:defRPr>
            </a:lvl8pPr>
            <a:lvl9pPr marL="3657600" algn="l" defTabSz="914400" rtl="0" eaLnBrk="1" latinLnBrk="0" hangingPunct="1">
              <a:defRPr sz="1200" kern="1200">
                <a:solidFill>
                  <a:schemeClr val="tx1"/>
                </a:solidFill>
                <a:latin typeface="Arial" panose="020B0604020202020204" pitchFamily="34" charset="0"/>
                <a:ea typeface="+mn-ea"/>
                <a:cs typeface="+mn-cs"/>
              </a:defRPr>
            </a:lvl9pPr>
          </a:lstStyle>
          <a:p>
            <a:pPr eaLnBrk="1" hangingPunct="1"/>
            <a:r>
              <a:rPr lang="en-IN" altLang="en-US" dirty="0" err="1" smtClean="0"/>
              <a:t>Agler</a:t>
            </a:r>
            <a:r>
              <a:rPr lang="en-IN" altLang="en-US" dirty="0" smtClean="0"/>
              <a:t> </a:t>
            </a:r>
            <a:r>
              <a:rPr lang="en-GB" altLang="zh-CN" i="1" dirty="0">
                <a:ea typeface="宋体" panose="02010600030101010101" pitchFamily="2" charset="-122"/>
              </a:rPr>
              <a:t>et al. </a:t>
            </a:r>
            <a:r>
              <a:rPr lang="en-GB" altLang="zh-CN" dirty="0" smtClean="0">
                <a:ea typeface="宋体" panose="02010600030101010101" pitchFamily="2" charset="-122"/>
              </a:rPr>
              <a:t>PLOS Biology</a:t>
            </a:r>
            <a:r>
              <a:rPr lang="en-GB" altLang="zh-CN" i="1" dirty="0" smtClean="0">
                <a:ea typeface="宋体" panose="02010600030101010101" pitchFamily="2" charset="-122"/>
              </a:rPr>
              <a:t> </a:t>
            </a:r>
            <a:r>
              <a:rPr lang="en-GB" altLang="zh-CN" dirty="0" smtClean="0">
                <a:ea typeface="宋体" panose="02010600030101010101" pitchFamily="2" charset="-122"/>
              </a:rPr>
              <a:t>2016</a:t>
            </a:r>
            <a:endParaRPr lang="en-US" altLang="en-US" dirty="0"/>
          </a:p>
        </p:txBody>
      </p:sp>
      <p:pic>
        <p:nvPicPr>
          <p:cNvPr id="7" name="Picture 6" descr="Plot of degree vs betweenness centrality and degree vs closeness centrality. There is a strong correlation between degree and the other centralities. Albugo, Dioszegia and Comamonadaceae have high centralities. " title="Centrali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296" y="1119847"/>
            <a:ext cx="8243029" cy="472600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34278" y="6257836"/>
            <a:ext cx="5015948" cy="430887"/>
          </a:xfrm>
          <a:prstGeom prst="rect">
            <a:avLst/>
          </a:prstGeom>
        </p:spPr>
        <p:txBody>
          <a:bodyPr wrap="square">
            <a:spAutoFit/>
          </a:bodyPr>
          <a:lstStyle/>
          <a:p>
            <a:r>
              <a:rPr lang="en-US" sz="1100" dirty="0" err="1" smtClean="0">
                <a:solidFill>
                  <a:schemeClr val="bg1"/>
                </a:solidFill>
              </a:rPr>
              <a:t>Agler</a:t>
            </a:r>
            <a:r>
              <a:rPr lang="en-US" sz="1100" dirty="0">
                <a:solidFill>
                  <a:schemeClr val="bg1"/>
                </a:solidFill>
              </a:rPr>
              <a:t>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Microbial hub taxa link host and abiotic factors to plant microbiome variation. </a:t>
            </a:r>
            <a:r>
              <a:rPr lang="en-US" sz="1100" i="1" dirty="0" err="1">
                <a:solidFill>
                  <a:schemeClr val="bg1"/>
                </a:solidFill>
              </a:rPr>
              <a:t>PLoS</a:t>
            </a:r>
            <a:r>
              <a:rPr lang="en-US" sz="1100" i="1" dirty="0">
                <a:solidFill>
                  <a:schemeClr val="bg1"/>
                </a:solidFill>
              </a:rPr>
              <a:t> biology</a:t>
            </a:r>
            <a:r>
              <a:rPr lang="en-US" sz="1100" dirty="0">
                <a:solidFill>
                  <a:schemeClr val="bg1"/>
                </a:solidFill>
              </a:rPr>
              <a:t>, </a:t>
            </a:r>
            <a:r>
              <a:rPr lang="en-US" sz="1100" i="1" dirty="0">
                <a:solidFill>
                  <a:schemeClr val="bg1"/>
                </a:solidFill>
              </a:rPr>
              <a:t>14</a:t>
            </a:r>
            <a:r>
              <a:rPr lang="en-US" sz="1100" dirty="0">
                <a:solidFill>
                  <a:schemeClr val="bg1"/>
                </a:solidFill>
              </a:rPr>
              <a:t>(1), e1002352.</a:t>
            </a:r>
          </a:p>
        </p:txBody>
      </p:sp>
    </p:spTree>
    <p:extLst>
      <p:ext uri="{BB962C8B-B14F-4D97-AF65-F5344CB8AC3E}">
        <p14:creationId xmlns:p14="http://schemas.microsoft.com/office/powerpoint/2010/main" val="338615871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descr="Two nodes have different degree distributions. These are highlighted as disassortative, because they are connected. " title="Node similarity"/>
          <p:cNvGrpSpPr/>
          <p:nvPr/>
        </p:nvGrpSpPr>
        <p:grpSpPr>
          <a:xfrm>
            <a:off x="3757798" y="1134759"/>
            <a:ext cx="7530522" cy="4159891"/>
            <a:chOff x="3757798" y="1134759"/>
            <a:chExt cx="7530522" cy="4159891"/>
          </a:xfrm>
        </p:grpSpPr>
        <p:cxnSp>
          <p:nvCxnSpPr>
            <p:cNvPr id="42" name="Straight Connector 41"/>
            <p:cNvCxnSpPr>
              <a:stCxn id="77" idx="5"/>
              <a:endCxn id="7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77" idx="3"/>
              <a:endCxn id="7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66" idx="5"/>
              <a:endCxn id="67"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72" idx="4"/>
              <a:endCxn id="7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73" idx="3"/>
              <a:endCxn id="67"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73" idx="5"/>
              <a:endCxn id="70"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70" idx="3"/>
              <a:endCxn id="67"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70" idx="7"/>
              <a:endCxn id="7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70" idx="6"/>
              <a:endCxn id="7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75" idx="0"/>
              <a:endCxn id="7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p:cNvCxnSpPr>
              <a:stCxn id="74" idx="6"/>
              <a:endCxn id="7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75" idx="6"/>
              <a:endCxn id="7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a:stCxn id="76" idx="5"/>
              <a:endCxn id="7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69" idx="4"/>
              <a:endCxn id="7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77" idx="6"/>
              <a:endCxn id="69"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79" idx="5"/>
              <a:endCxn id="69"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a:stCxn id="79" idx="3"/>
              <a:endCxn id="7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66" name="Oval 65"/>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68277" y="47546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07694" y="3416207"/>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90</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sp>
        <p:nvSpPr>
          <p:cNvPr id="7" name="Oval 6"/>
          <p:cNvSpPr/>
          <p:nvPr/>
        </p:nvSpPr>
        <p:spPr>
          <a:xfrm>
            <a:off x="3984945" y="2839589"/>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
        <p:nvSpPr>
          <p:cNvPr id="39" name="Oval 38"/>
          <p:cNvSpPr/>
          <p:nvPr/>
        </p:nvSpPr>
        <p:spPr>
          <a:xfrm>
            <a:off x="9309596" y="2207768"/>
            <a:ext cx="2766391" cy="271669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Disassortative</a:t>
            </a:r>
            <a:endParaRPr lang="en-US" b="1" dirty="0">
              <a:solidFill>
                <a:schemeClr val="tx1"/>
              </a:solidFill>
            </a:endParaRPr>
          </a:p>
        </p:txBody>
      </p:sp>
    </p:spTree>
    <p:extLst>
      <p:ext uri="{BB962C8B-B14F-4D97-AF65-F5344CB8AC3E}">
        <p14:creationId xmlns:p14="http://schemas.microsoft.com/office/powerpoint/2010/main" val="29986022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descr="Two nodes have different degree distributions. These are highlighted as disassortative, because they are connected. " title="Node similarity"/>
          <p:cNvGrpSpPr/>
          <p:nvPr/>
        </p:nvGrpSpPr>
        <p:grpSpPr>
          <a:xfrm>
            <a:off x="3757798" y="1134759"/>
            <a:ext cx="7530522" cy="4159891"/>
            <a:chOff x="3757798" y="1134759"/>
            <a:chExt cx="7530522" cy="4159891"/>
          </a:xfrm>
        </p:grpSpPr>
        <p:cxnSp>
          <p:nvCxnSpPr>
            <p:cNvPr id="42" name="Straight Connector 41"/>
            <p:cNvCxnSpPr>
              <a:stCxn id="77" idx="5"/>
              <a:endCxn id="7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77" idx="3"/>
              <a:endCxn id="7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66" idx="5"/>
              <a:endCxn id="67"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72" idx="4"/>
              <a:endCxn id="7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73" idx="3"/>
              <a:endCxn id="67"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73" idx="5"/>
              <a:endCxn id="70"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70" idx="3"/>
              <a:endCxn id="67"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70" idx="7"/>
              <a:endCxn id="7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70" idx="6"/>
              <a:endCxn id="7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75" idx="0"/>
              <a:endCxn id="7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p:cNvCxnSpPr>
              <a:stCxn id="74" idx="6"/>
              <a:endCxn id="7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75" idx="6"/>
              <a:endCxn id="7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a:stCxn id="76" idx="5"/>
              <a:endCxn id="7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69" idx="4"/>
              <a:endCxn id="7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77" idx="6"/>
              <a:endCxn id="69"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79" idx="5"/>
              <a:endCxn id="69"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a:stCxn id="79" idx="3"/>
              <a:endCxn id="7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66" name="Oval 65"/>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68277" y="47546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748320" y="28198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07694" y="3416207"/>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223567" y="380891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r>
              <a:rPr lang="en-US" dirty="0" smtClean="0"/>
              <a:t>Positive degree</a:t>
            </a:r>
          </a:p>
          <a:p>
            <a:pPr lvl="1"/>
            <a:r>
              <a:rPr lang="en-US" dirty="0" smtClean="0"/>
              <a:t>Negative degree</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91</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sp>
        <p:nvSpPr>
          <p:cNvPr id="7" name="Oval 6"/>
          <p:cNvSpPr/>
          <p:nvPr/>
        </p:nvSpPr>
        <p:spPr>
          <a:xfrm>
            <a:off x="3984945" y="2839589"/>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
        <p:nvSpPr>
          <p:cNvPr id="39" name="Oval 38"/>
          <p:cNvSpPr/>
          <p:nvPr/>
        </p:nvSpPr>
        <p:spPr>
          <a:xfrm>
            <a:off x="9309596" y="2207768"/>
            <a:ext cx="2766391" cy="271669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Disassortative</a:t>
            </a:r>
            <a:endParaRPr lang="en-US" b="1" dirty="0">
              <a:solidFill>
                <a:schemeClr val="tx1"/>
              </a:solidFill>
            </a:endParaRPr>
          </a:p>
        </p:txBody>
      </p:sp>
    </p:spTree>
    <p:extLst>
      <p:ext uri="{BB962C8B-B14F-4D97-AF65-F5344CB8AC3E}">
        <p14:creationId xmlns:p14="http://schemas.microsoft.com/office/powerpoint/2010/main" val="37200694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r>
              <a:rPr lang="en-US" dirty="0" smtClean="0"/>
              <a:t>Positive degree</a:t>
            </a:r>
          </a:p>
          <a:p>
            <a:pPr lvl="1"/>
            <a:r>
              <a:rPr lang="en-US" dirty="0" smtClean="0"/>
              <a:t>Negative degree</a:t>
            </a:r>
          </a:p>
          <a:p>
            <a:r>
              <a:rPr lang="en-US" dirty="0" smtClean="0"/>
              <a:t>Any other centrality</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92</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title="Toy network"/>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solidFill>
              <a:srgbClr val="92D050"/>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0557496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r>
              <a:rPr lang="en-US" dirty="0" smtClean="0"/>
              <a:t>Positive degree</a:t>
            </a:r>
          </a:p>
          <a:p>
            <a:pPr lvl="1"/>
            <a:r>
              <a:rPr lang="en-US" dirty="0" smtClean="0"/>
              <a:t>Negative degree</a:t>
            </a:r>
          </a:p>
          <a:p>
            <a:r>
              <a:rPr lang="en-US" dirty="0" smtClean="0"/>
              <a:t>Any other centrality</a:t>
            </a:r>
          </a:p>
          <a:p>
            <a:r>
              <a:rPr lang="en-US" dirty="0" smtClean="0"/>
              <a:t>Phylogenetic</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93</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descr="The network now shows nodes belonging to different taxonomical groups. " title="Toy network with taxonomy"/>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99831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descr="The network now shows nodes belonging to different taxonomical groups. Nodes that connect to other nodes belonging to the same group are assortative. " title="Toy network with taxonomy"/>
          <p:cNvGrpSpPr/>
          <p:nvPr/>
        </p:nvGrpSpPr>
        <p:grpSpPr>
          <a:xfrm>
            <a:off x="3757798" y="1134759"/>
            <a:ext cx="7530522" cy="4159891"/>
            <a:chOff x="3757798" y="1134759"/>
            <a:chExt cx="7530522" cy="4159891"/>
          </a:xfrm>
        </p:grpSpPr>
        <p:cxnSp>
          <p:nvCxnSpPr>
            <p:cNvPr id="40" name="Straight Connector 39"/>
            <p:cNvCxnSpPr>
              <a:stCxn id="76" idx="5"/>
              <a:endCxn id="77"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a:stCxn id="76" idx="3"/>
              <a:endCxn id="74"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65" idx="5"/>
              <a:endCxn id="66"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70" idx="4"/>
              <a:endCxn id="72"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72" idx="3"/>
              <a:endCxn id="66"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72" idx="5"/>
              <a:endCxn id="69"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69" idx="3"/>
              <a:endCxn id="66"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69" idx="7"/>
              <a:endCxn id="74"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69" idx="6"/>
              <a:endCxn id="73"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74" idx="0"/>
              <a:endCxn id="75"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73" idx="6"/>
              <a:endCxn id="77"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p:cNvCxnSpPr>
              <a:stCxn id="74" idx="6"/>
              <a:endCxn id="77"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75" idx="5"/>
              <a:endCxn id="76"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a:stCxn id="67" idx="4"/>
              <a:endCxn id="77"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76" idx="6"/>
              <a:endCxn id="67"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78" idx="5"/>
              <a:endCxn id="67"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78" idx="3"/>
              <a:endCxn id="76"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65" name="Oval 64"/>
            <p:cNvSpPr/>
            <p:nvPr/>
          </p:nvSpPr>
          <p:spPr>
            <a:xfrm>
              <a:off x="3757798" y="36215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768277" y="4754650"/>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748320" y="281985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6431450" y="421257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4897485" y="204129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407694" y="3416207"/>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8386120" y="4706885"/>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215943" y="3560550"/>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295024" y="13601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9281424" y="2245034"/>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223567" y="380891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625711" y="1134759"/>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r>
              <a:rPr lang="en-US" dirty="0" smtClean="0"/>
              <a:t>Positive degree</a:t>
            </a:r>
          </a:p>
          <a:p>
            <a:pPr lvl="1"/>
            <a:r>
              <a:rPr lang="en-US" dirty="0" smtClean="0"/>
              <a:t>Negative degree</a:t>
            </a:r>
          </a:p>
          <a:p>
            <a:r>
              <a:rPr lang="en-US" dirty="0" smtClean="0"/>
              <a:t>Any other centrality</a:t>
            </a:r>
          </a:p>
          <a:p>
            <a:r>
              <a:rPr lang="en-US" dirty="0" smtClean="0"/>
              <a:t>Phylogenetic</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94</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sp>
        <p:nvSpPr>
          <p:cNvPr id="36" name="Oval 35"/>
          <p:cNvSpPr/>
          <p:nvPr/>
        </p:nvSpPr>
        <p:spPr>
          <a:xfrm>
            <a:off x="4223121" y="1693226"/>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
        <p:nvSpPr>
          <p:cNvPr id="37" name="Oval 36"/>
          <p:cNvSpPr/>
          <p:nvPr/>
        </p:nvSpPr>
        <p:spPr>
          <a:xfrm>
            <a:off x="7606475" y="748395"/>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Tree>
    <p:extLst>
      <p:ext uri="{BB962C8B-B14F-4D97-AF65-F5344CB8AC3E}">
        <p14:creationId xmlns:p14="http://schemas.microsoft.com/office/powerpoint/2010/main" val="41576742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descr="The network now shows nodes belonging to different taxonomical groups. Nodes connecting only to nodes belonging to different taxonomic groups are disassortative. " title="Toy network with taxonomy"/>
          <p:cNvGrpSpPr/>
          <p:nvPr/>
        </p:nvGrpSpPr>
        <p:grpSpPr>
          <a:xfrm>
            <a:off x="3757798" y="1134759"/>
            <a:ext cx="7530522" cy="4159891"/>
            <a:chOff x="3757798" y="1134759"/>
            <a:chExt cx="7530522" cy="4159891"/>
          </a:xfrm>
        </p:grpSpPr>
        <p:cxnSp>
          <p:nvCxnSpPr>
            <p:cNvPr id="42" name="Straight Connector 41"/>
            <p:cNvCxnSpPr>
              <a:stCxn id="77" idx="5"/>
              <a:endCxn id="7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3" name="Straight Connector 42"/>
            <p:cNvCxnSpPr>
              <a:stCxn id="77" idx="3"/>
              <a:endCxn id="7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4" name="Straight Connector 43"/>
            <p:cNvCxnSpPr>
              <a:stCxn id="66" idx="5"/>
              <a:endCxn id="67"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6" name="Straight Connector 45"/>
            <p:cNvCxnSpPr>
              <a:stCxn id="72" idx="4"/>
              <a:endCxn id="7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7" name="Straight Connector 46"/>
            <p:cNvCxnSpPr>
              <a:stCxn id="73" idx="3"/>
              <a:endCxn id="67"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9" name="Straight Connector 48"/>
            <p:cNvCxnSpPr>
              <a:stCxn id="73" idx="5"/>
              <a:endCxn id="70"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0" name="Straight Connector 49"/>
            <p:cNvCxnSpPr>
              <a:stCxn id="70" idx="3"/>
              <a:endCxn id="67"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2" name="Straight Connector 51"/>
            <p:cNvCxnSpPr>
              <a:stCxn id="70" idx="7"/>
              <a:endCxn id="7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3" name="Straight Connector 52"/>
            <p:cNvCxnSpPr>
              <a:stCxn id="70" idx="6"/>
              <a:endCxn id="7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54" name="Straight Connector 53"/>
            <p:cNvCxnSpPr>
              <a:stCxn id="75" idx="0"/>
              <a:endCxn id="7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6" name="Straight Connector 55"/>
            <p:cNvCxnSpPr>
              <a:stCxn id="74" idx="6"/>
              <a:endCxn id="7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75" idx="6"/>
              <a:endCxn id="7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a:stCxn id="76" idx="5"/>
              <a:endCxn id="7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69" idx="4"/>
              <a:endCxn id="7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77" idx="6"/>
              <a:endCxn id="69"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79" idx="5"/>
              <a:endCxn id="69"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a:stCxn id="79" idx="3"/>
              <a:endCxn id="7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66" name="Oval 65"/>
            <p:cNvSpPr/>
            <p:nvPr/>
          </p:nvSpPr>
          <p:spPr>
            <a:xfrm>
              <a:off x="3757798" y="36215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4768277" y="4754650"/>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748320" y="281985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6431450" y="421257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4897485" y="204129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407694" y="3416207"/>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8386120" y="4706885"/>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215943" y="3560550"/>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8295024" y="13601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9281424" y="2245034"/>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223567" y="380891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625711" y="1134759"/>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nodes</a:t>
            </a:r>
          </a:p>
          <a:p>
            <a:r>
              <a:rPr lang="en-US" dirty="0" smtClean="0"/>
              <a:t>Degree</a:t>
            </a:r>
          </a:p>
          <a:p>
            <a:pPr lvl="1"/>
            <a:r>
              <a:rPr lang="en-US" dirty="0" smtClean="0"/>
              <a:t>Positive degree</a:t>
            </a:r>
          </a:p>
          <a:p>
            <a:pPr lvl="1"/>
            <a:r>
              <a:rPr lang="en-US" dirty="0" smtClean="0"/>
              <a:t>Negative degree</a:t>
            </a:r>
          </a:p>
          <a:p>
            <a:r>
              <a:rPr lang="en-US" dirty="0" smtClean="0"/>
              <a:t>Any other centrality</a:t>
            </a:r>
          </a:p>
          <a:p>
            <a:r>
              <a:rPr lang="en-US" dirty="0" smtClean="0"/>
              <a:t>Phylogenetic</a:t>
            </a:r>
          </a:p>
          <a:p>
            <a:pPr lvl="1"/>
            <a:endParaRPr lang="en-US" dirty="0" smtClean="0"/>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95</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sp>
        <p:nvSpPr>
          <p:cNvPr id="36" name="Oval 35"/>
          <p:cNvSpPr/>
          <p:nvPr/>
        </p:nvSpPr>
        <p:spPr>
          <a:xfrm>
            <a:off x="4223121" y="1693226"/>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
        <p:nvSpPr>
          <p:cNvPr id="37" name="Oval 36"/>
          <p:cNvSpPr/>
          <p:nvPr/>
        </p:nvSpPr>
        <p:spPr>
          <a:xfrm>
            <a:off x="7606475" y="748395"/>
            <a:ext cx="2766391" cy="2716696"/>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Assortative</a:t>
            </a:r>
            <a:endParaRPr lang="en-US" b="1" dirty="0">
              <a:solidFill>
                <a:schemeClr val="tx1"/>
              </a:solidFill>
            </a:endParaRPr>
          </a:p>
        </p:txBody>
      </p:sp>
      <p:sp>
        <p:nvSpPr>
          <p:cNvPr id="39" name="Oval 38"/>
          <p:cNvSpPr/>
          <p:nvPr/>
        </p:nvSpPr>
        <p:spPr>
          <a:xfrm>
            <a:off x="7188053" y="3242904"/>
            <a:ext cx="2543735" cy="243043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Disassortative</a:t>
            </a:r>
            <a:endParaRPr lang="en-US" b="1" dirty="0">
              <a:solidFill>
                <a:schemeClr val="tx1"/>
              </a:solidFill>
            </a:endParaRPr>
          </a:p>
        </p:txBody>
      </p:sp>
    </p:spTree>
    <p:extLst>
      <p:ext uri="{BB962C8B-B14F-4D97-AF65-F5344CB8AC3E}">
        <p14:creationId xmlns:p14="http://schemas.microsoft.com/office/powerpoint/2010/main" val="5064787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6000" y="1655999"/>
            <a:ext cx="11041200" cy="4976713"/>
          </a:xfrm>
        </p:spPr>
        <p:txBody>
          <a:bodyPr/>
          <a:lstStyle/>
          <a:p>
            <a:pPr marL="0" indent="0">
              <a:buNone/>
            </a:pPr>
            <a:r>
              <a:rPr lang="en-US" b="1" dirty="0" smtClean="0"/>
              <a:t>Measures node similarity</a:t>
            </a:r>
          </a:p>
          <a:p>
            <a:r>
              <a:rPr lang="en-US" dirty="0"/>
              <a:t>Pearson correlation</a:t>
            </a:r>
            <a:br>
              <a:rPr lang="en-US" dirty="0"/>
            </a:br>
            <a:r>
              <a:rPr lang="en-US" dirty="0"/>
              <a:t>of degree between </a:t>
            </a:r>
            <a:br>
              <a:rPr lang="en-US" dirty="0"/>
            </a:br>
            <a:r>
              <a:rPr lang="en-US" dirty="0"/>
              <a:t>linked </a:t>
            </a:r>
            <a:r>
              <a:rPr lang="en-US" dirty="0" smtClean="0"/>
              <a:t>nodes</a:t>
            </a:r>
          </a:p>
          <a:p>
            <a:r>
              <a:rPr lang="en-US" dirty="0" smtClean="0"/>
              <a:t>Degree</a:t>
            </a:r>
          </a:p>
          <a:p>
            <a:pPr lvl="1"/>
            <a:r>
              <a:rPr lang="en-US" dirty="0" smtClean="0"/>
              <a:t>Positive degree</a:t>
            </a:r>
          </a:p>
          <a:p>
            <a:pPr lvl="1"/>
            <a:r>
              <a:rPr lang="en-US" dirty="0" smtClean="0"/>
              <a:t>Negative degree</a:t>
            </a:r>
          </a:p>
          <a:p>
            <a:r>
              <a:rPr lang="en-US" dirty="0" smtClean="0"/>
              <a:t>Any other centrality</a:t>
            </a:r>
          </a:p>
          <a:p>
            <a:r>
              <a:rPr lang="en-US" dirty="0" smtClean="0"/>
              <a:t>Phylogenetic</a:t>
            </a:r>
          </a:p>
          <a:p>
            <a:pPr lvl="1"/>
            <a:endParaRPr lang="en-US" dirty="0" smtClean="0"/>
          </a:p>
          <a:p>
            <a:pPr marL="0" indent="0">
              <a:buNone/>
            </a:pPr>
            <a:endParaRPr lang="en-US" b="1" dirty="0" smtClean="0"/>
          </a:p>
          <a:p>
            <a:pPr marL="0" indent="0">
              <a:buNone/>
            </a:pPr>
            <a:endParaRPr lang="en-US" dirty="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96</a:t>
            </a:fld>
            <a:endParaRPr lang="nl-NL"/>
          </a:p>
        </p:txBody>
      </p:sp>
      <p:sp>
        <p:nvSpPr>
          <p:cNvPr id="5" name="Title 4"/>
          <p:cNvSpPr>
            <a:spLocks noGrp="1"/>
          </p:cNvSpPr>
          <p:nvPr>
            <p:ph type="title"/>
          </p:nvPr>
        </p:nvSpPr>
        <p:spPr/>
        <p:txBody>
          <a:bodyPr/>
          <a:lstStyle/>
          <a:p>
            <a:r>
              <a:rPr lang="en-US" dirty="0" err="1" smtClean="0"/>
              <a:t>Assortativity</a:t>
            </a:r>
            <a:endParaRPr lang="en-US" dirty="0"/>
          </a:p>
        </p:txBody>
      </p:sp>
      <p:grpSp>
        <p:nvGrpSpPr>
          <p:cNvPr id="92" name="Group 91" title="Toy network"/>
          <p:cNvGrpSpPr/>
          <p:nvPr/>
        </p:nvGrpSpPr>
        <p:grpSpPr>
          <a:xfrm>
            <a:off x="3757798" y="1134759"/>
            <a:ext cx="7530522" cy="4159891"/>
            <a:chOff x="3757798" y="1134759"/>
            <a:chExt cx="7530522" cy="4159891"/>
          </a:xfrm>
        </p:grpSpPr>
        <p:cxnSp>
          <p:nvCxnSpPr>
            <p:cNvPr id="83" name="Straight Connector 82"/>
            <p:cNvCxnSpPr>
              <a:stCxn id="17" idx="5"/>
              <a:endCxn id="18" idx="0"/>
            </p:cNvCxnSpPr>
            <p:nvPr/>
          </p:nvCxnSpPr>
          <p:spPr>
            <a:xfrm>
              <a:off x="9742343" y="2705953"/>
              <a:ext cx="751224" cy="1102966"/>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80" name="Straight Connector 79"/>
            <p:cNvCxnSpPr>
              <a:stCxn id="17" idx="3"/>
              <a:endCxn id="15" idx="7"/>
            </p:cNvCxnSpPr>
            <p:nvPr/>
          </p:nvCxnSpPr>
          <p:spPr>
            <a:xfrm flipH="1">
              <a:off x="8676862" y="2705953"/>
              <a:ext cx="683643" cy="933678"/>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8" idx="5"/>
              <a:endCxn id="9" idx="1"/>
            </p:cNvCxnSpPr>
            <p:nvPr/>
          </p:nvCxnSpPr>
          <p:spPr>
            <a:xfrm>
              <a:off x="4218717" y="4082508"/>
              <a:ext cx="628641" cy="751223"/>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4" name="Straight Connector 23"/>
            <p:cNvCxnSpPr>
              <a:stCxn id="12" idx="4"/>
              <a:endCxn id="13" idx="1"/>
            </p:cNvCxnSpPr>
            <p:nvPr/>
          </p:nvCxnSpPr>
          <p:spPr>
            <a:xfrm>
              <a:off x="5167485" y="2581294"/>
              <a:ext cx="319290" cy="91399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stCxn id="13" idx="3"/>
              <a:endCxn id="9" idx="0"/>
            </p:cNvCxnSpPr>
            <p:nvPr/>
          </p:nvCxnSpPr>
          <p:spPr>
            <a:xfrm flipH="1">
              <a:off x="5038277" y="3877126"/>
              <a:ext cx="448498" cy="877524"/>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13" idx="5"/>
              <a:endCxn id="11" idx="1"/>
            </p:cNvCxnSpPr>
            <p:nvPr/>
          </p:nvCxnSpPr>
          <p:spPr>
            <a:xfrm>
              <a:off x="5868613" y="3877126"/>
              <a:ext cx="641918" cy="41452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a:stCxn id="11" idx="3"/>
              <a:endCxn id="9" idx="6"/>
            </p:cNvCxnSpPr>
            <p:nvPr/>
          </p:nvCxnSpPr>
          <p:spPr>
            <a:xfrm flipH="1">
              <a:off x="5308277" y="4673493"/>
              <a:ext cx="1202254" cy="35115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a:stCxn id="11" idx="7"/>
              <a:endCxn id="15" idx="2"/>
            </p:cNvCxnSpPr>
            <p:nvPr/>
          </p:nvCxnSpPr>
          <p:spPr>
            <a:xfrm flipV="1">
              <a:off x="6892369" y="3830550"/>
              <a:ext cx="1323574" cy="461105"/>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5" name="Straight Connector 44"/>
            <p:cNvCxnSpPr>
              <a:stCxn id="11" idx="6"/>
              <a:endCxn id="14" idx="2"/>
            </p:cNvCxnSpPr>
            <p:nvPr/>
          </p:nvCxnSpPr>
          <p:spPr>
            <a:xfrm>
              <a:off x="6971450" y="4482574"/>
              <a:ext cx="1414670" cy="49431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48" name="Straight Connector 47"/>
            <p:cNvCxnSpPr>
              <a:stCxn id="15" idx="0"/>
              <a:endCxn id="16" idx="4"/>
            </p:cNvCxnSpPr>
            <p:nvPr/>
          </p:nvCxnSpPr>
          <p:spPr>
            <a:xfrm flipV="1">
              <a:off x="8485943" y="1900189"/>
              <a:ext cx="79081" cy="166036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1" name="Straight Connector 50"/>
            <p:cNvCxnSpPr>
              <a:stCxn id="14" idx="6"/>
              <a:endCxn id="18" idx="3"/>
            </p:cNvCxnSpPr>
            <p:nvPr/>
          </p:nvCxnSpPr>
          <p:spPr>
            <a:xfrm flipV="1">
              <a:off x="8926120" y="4269838"/>
              <a:ext cx="1376528" cy="70704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5" name="Straight Connector 54"/>
            <p:cNvCxnSpPr>
              <a:stCxn id="15" idx="6"/>
              <a:endCxn id="18" idx="2"/>
            </p:cNvCxnSpPr>
            <p:nvPr/>
          </p:nvCxnSpPr>
          <p:spPr>
            <a:xfrm>
              <a:off x="8755943" y="3830550"/>
              <a:ext cx="1467624" cy="248369"/>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16" idx="5"/>
              <a:endCxn id="17" idx="1"/>
            </p:cNvCxnSpPr>
            <p:nvPr/>
          </p:nvCxnSpPr>
          <p:spPr>
            <a:xfrm>
              <a:off x="8755943" y="1821108"/>
              <a:ext cx="604562" cy="50300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10" idx="4"/>
              <a:endCxn id="18" idx="7"/>
            </p:cNvCxnSpPr>
            <p:nvPr/>
          </p:nvCxnSpPr>
          <p:spPr>
            <a:xfrm flipH="1">
              <a:off x="10684486" y="3359859"/>
              <a:ext cx="333834" cy="528141"/>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17" idx="6"/>
              <a:endCxn id="10" idx="1"/>
            </p:cNvCxnSpPr>
            <p:nvPr/>
          </p:nvCxnSpPr>
          <p:spPr>
            <a:xfrm>
              <a:off x="9821424" y="2515034"/>
              <a:ext cx="1005977" cy="383906"/>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19" idx="5"/>
              <a:endCxn id="10" idx="0"/>
            </p:cNvCxnSpPr>
            <p:nvPr/>
          </p:nvCxnSpPr>
          <p:spPr>
            <a:xfrm flipH="1">
              <a:off x="11018320" y="1595678"/>
              <a:ext cx="68310" cy="1224181"/>
            </a:xfrm>
            <a:prstGeom prst="line">
              <a:avLst/>
            </a:prstGeom>
            <a:ln w="76200">
              <a:solidFill>
                <a:srgbClr val="FF0000"/>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a:stCxn id="19" idx="3"/>
              <a:endCxn id="17" idx="7"/>
            </p:cNvCxnSpPr>
            <p:nvPr/>
          </p:nvCxnSpPr>
          <p:spPr>
            <a:xfrm flipH="1">
              <a:off x="9742343" y="1595678"/>
              <a:ext cx="962449" cy="728437"/>
            </a:xfrm>
            <a:prstGeom prst="line">
              <a:avLst/>
            </a:prstGeom>
            <a:ln w="76200">
              <a:solidFill>
                <a:srgbClr val="92D050"/>
              </a:solidFill>
            </a:ln>
          </p:spPr>
          <p:style>
            <a:lnRef idx="1">
              <a:schemeClr val="accent6"/>
            </a:lnRef>
            <a:fillRef idx="0">
              <a:schemeClr val="accent6"/>
            </a:fillRef>
            <a:effectRef idx="0">
              <a:schemeClr val="accent6"/>
            </a:effectRef>
            <a:fontRef idx="minor">
              <a:schemeClr val="tx1"/>
            </a:fontRef>
          </p:style>
        </p:cxnSp>
        <p:sp>
          <p:nvSpPr>
            <p:cNvPr id="8" name="Oval 7"/>
            <p:cNvSpPr/>
            <p:nvPr/>
          </p:nvSpPr>
          <p:spPr>
            <a:xfrm>
              <a:off x="3757798" y="36215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68277" y="4754650"/>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748320" y="281985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431450" y="421257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897485" y="2041294"/>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07694" y="3416207"/>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386120" y="4706885"/>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215943" y="3560550"/>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95024" y="1360189"/>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9281424" y="2245034"/>
              <a:ext cx="540000" cy="540000"/>
            </a:xfrm>
            <a:prstGeom prst="ellipse">
              <a:avLst/>
            </a:prstGeom>
            <a:solidFill>
              <a:srgbClr val="FFFF0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223567" y="3808919"/>
              <a:ext cx="540000" cy="540000"/>
            </a:xfrm>
            <a:prstGeom prst="ellipse">
              <a:avLst/>
            </a:prstGeom>
            <a:solidFill>
              <a:srgbClr val="00B0F0"/>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625711" y="1134759"/>
              <a:ext cx="540000" cy="540000"/>
            </a:xfrm>
            <a:prstGeom prst="ellipse">
              <a:avLst/>
            </a:prstGeom>
            <a:solidFill>
              <a:schemeClr val="accent5">
                <a:lumMod val="60000"/>
                <a:lumOff val="4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639461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r>
              <a:rPr lang="en-US" dirty="0" smtClean="0"/>
              <a:t>Unique role in ecosystem</a:t>
            </a:r>
          </a:p>
          <a:p>
            <a:r>
              <a:rPr lang="en-US" dirty="0" smtClean="0"/>
              <a:t>Removal changes ecosystem </a:t>
            </a:r>
          </a:p>
          <a:p>
            <a:pPr lvl="1"/>
            <a:r>
              <a:rPr lang="en-US" dirty="0" smtClean="0"/>
              <a:t>Negative change</a:t>
            </a:r>
          </a:p>
          <a:p>
            <a:r>
              <a:rPr lang="en-US" dirty="0" smtClean="0"/>
              <a:t>Not necessarily abundant</a:t>
            </a:r>
          </a:p>
          <a:p>
            <a:endParaRPr lang="en-US" dirty="0"/>
          </a:p>
          <a:p>
            <a:endParaRPr lang="en-US" dirty="0" smtClean="0"/>
          </a:p>
          <a:p>
            <a:endParaRPr lang="en-US" dirty="0"/>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97</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pic>
        <p:nvPicPr>
          <p:cNvPr id="6" name="Content Placeholder 5" descr="A keystone holds up a stone arch. Even though it is not load bearing, removing it will cause the arch to collapse. " title="Keyst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851" y="2353648"/>
            <a:ext cx="5361555" cy="2367439"/>
          </a:xfrm>
          <a:prstGeom prst="rect">
            <a:avLst/>
          </a:prstGeom>
        </p:spPr>
      </p:pic>
    </p:spTree>
    <p:extLst>
      <p:ext uri="{BB962C8B-B14F-4D97-AF65-F5344CB8AC3E}">
        <p14:creationId xmlns:p14="http://schemas.microsoft.com/office/powerpoint/2010/main" val="204568454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a:p>
          <a:p>
            <a:r>
              <a:rPr lang="en-US" dirty="0" smtClean="0"/>
              <a:t>Unique role in ecosystem</a:t>
            </a:r>
          </a:p>
          <a:p>
            <a:r>
              <a:rPr lang="en-US" dirty="0" smtClean="0"/>
              <a:t>Removal changes ecosystem </a:t>
            </a:r>
          </a:p>
          <a:p>
            <a:pPr lvl="1"/>
            <a:r>
              <a:rPr lang="en-US" dirty="0" smtClean="0"/>
              <a:t>Negative change</a:t>
            </a:r>
          </a:p>
          <a:p>
            <a:r>
              <a:rPr lang="en-US" dirty="0" smtClean="0"/>
              <a:t>Not necessarily abundant</a:t>
            </a:r>
          </a:p>
          <a:p>
            <a:endParaRPr lang="en-US" dirty="0"/>
          </a:p>
          <a:p>
            <a:endParaRPr lang="en-US" dirty="0" smtClean="0"/>
          </a:p>
          <a:p>
            <a:r>
              <a:rPr lang="en-US" dirty="0" smtClean="0"/>
              <a:t>Do keystone species exist in the microbiome?</a:t>
            </a:r>
          </a:p>
          <a:p>
            <a:endParaRPr lang="en-US" dirty="0"/>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98</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pic>
        <p:nvPicPr>
          <p:cNvPr id="7" name="Content Placeholder 5" descr="A keystone holds up a stone arch. Even though it is not load bearing, removing it will cause the arch to collapse. " title="Keysto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4851" y="2353648"/>
            <a:ext cx="5361555" cy="2367439"/>
          </a:xfrm>
          <a:prstGeom prst="rect">
            <a:avLst/>
          </a:prstGeom>
        </p:spPr>
      </p:pic>
    </p:spTree>
    <p:extLst>
      <p:ext uri="{BB962C8B-B14F-4D97-AF65-F5344CB8AC3E}">
        <p14:creationId xmlns:p14="http://schemas.microsoft.com/office/powerpoint/2010/main" val="201775418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Strongly Interacting Species</a:t>
            </a:r>
          </a:p>
          <a:p>
            <a:r>
              <a:rPr lang="en-US" dirty="0" smtClean="0"/>
              <a:t>Can control community type</a:t>
            </a:r>
          </a:p>
          <a:p>
            <a:r>
              <a:rPr lang="en-US" dirty="0" smtClean="0"/>
              <a:t>Effect not necessarily negative</a:t>
            </a:r>
          </a:p>
          <a:p>
            <a:endParaRPr lang="en-US" dirty="0" smtClean="0"/>
          </a:p>
        </p:txBody>
      </p:sp>
      <p:sp>
        <p:nvSpPr>
          <p:cNvPr id="3" name="Footer Placeholder 2"/>
          <p:cNvSpPr>
            <a:spLocks noGrp="1"/>
          </p:cNvSpPr>
          <p:nvPr>
            <p:ph type="ftr" sz="quarter" idx="11"/>
          </p:nvPr>
        </p:nvSpPr>
        <p:spPr/>
        <p:txBody>
          <a:bodyPr/>
          <a:lstStyle/>
          <a:p>
            <a:r>
              <a:rPr lang="en-US" smtClean="0"/>
              <a:t>KU Leuven, Department of Microbiology &amp; Immunology, Lab of Microbial Systems Biology</a:t>
            </a:r>
            <a:endParaRPr lang="nl-NL"/>
          </a:p>
        </p:txBody>
      </p:sp>
      <p:sp>
        <p:nvSpPr>
          <p:cNvPr id="4" name="Slide Number Placeholder 3"/>
          <p:cNvSpPr>
            <a:spLocks noGrp="1"/>
          </p:cNvSpPr>
          <p:nvPr>
            <p:ph type="sldNum" sz="quarter" idx="12"/>
          </p:nvPr>
        </p:nvSpPr>
        <p:spPr/>
        <p:txBody>
          <a:bodyPr/>
          <a:lstStyle/>
          <a:p>
            <a:fld id="{0A297500-7527-634B-90F4-69D0994C32B4}" type="slidenum">
              <a:rPr lang="nl-NL" smtClean="0"/>
              <a:t>99</a:t>
            </a:fld>
            <a:endParaRPr lang="nl-NL"/>
          </a:p>
        </p:txBody>
      </p:sp>
      <p:sp>
        <p:nvSpPr>
          <p:cNvPr id="5" name="Title 4"/>
          <p:cNvSpPr>
            <a:spLocks noGrp="1"/>
          </p:cNvSpPr>
          <p:nvPr>
            <p:ph type="title"/>
          </p:nvPr>
        </p:nvSpPr>
        <p:spPr/>
        <p:txBody>
          <a:bodyPr/>
          <a:lstStyle/>
          <a:p>
            <a:r>
              <a:rPr lang="en-US" dirty="0" smtClean="0"/>
              <a:t>Keystone species</a:t>
            </a:r>
            <a:endParaRPr lang="en-US" dirty="0"/>
          </a:p>
        </p:txBody>
      </p:sp>
      <p:sp>
        <p:nvSpPr>
          <p:cNvPr id="6" name="Rectangle 5"/>
          <p:cNvSpPr/>
          <p:nvPr/>
        </p:nvSpPr>
        <p:spPr>
          <a:xfrm>
            <a:off x="934278" y="6257836"/>
            <a:ext cx="5015948" cy="430887"/>
          </a:xfrm>
          <a:prstGeom prst="rect">
            <a:avLst/>
          </a:prstGeom>
        </p:spPr>
        <p:txBody>
          <a:bodyPr wrap="square">
            <a:spAutoFit/>
          </a:bodyPr>
          <a:lstStyle/>
          <a:p>
            <a:r>
              <a:rPr lang="en-US" sz="1100" dirty="0" smtClean="0">
                <a:solidFill>
                  <a:schemeClr val="bg1"/>
                </a:solidFill>
              </a:rPr>
              <a:t>Gibson </a:t>
            </a:r>
            <a:r>
              <a:rPr lang="en-US" sz="1100" i="1" dirty="0" smtClean="0">
                <a:solidFill>
                  <a:schemeClr val="bg1"/>
                </a:solidFill>
              </a:rPr>
              <a:t>et al.</a:t>
            </a:r>
            <a:r>
              <a:rPr lang="en-US" sz="1100" dirty="0" smtClean="0">
                <a:solidFill>
                  <a:schemeClr val="bg1"/>
                </a:solidFill>
              </a:rPr>
              <a:t> (</a:t>
            </a:r>
            <a:r>
              <a:rPr lang="en-US" sz="1100" dirty="0">
                <a:solidFill>
                  <a:schemeClr val="bg1"/>
                </a:solidFill>
              </a:rPr>
              <a:t>2016). On the origins and control of community types in the human microbiome. </a:t>
            </a:r>
            <a:r>
              <a:rPr lang="en-US" sz="1100" i="1" dirty="0" err="1">
                <a:solidFill>
                  <a:schemeClr val="bg1"/>
                </a:solidFill>
              </a:rPr>
              <a:t>PLoS</a:t>
            </a:r>
            <a:r>
              <a:rPr lang="en-US" sz="1100" i="1" dirty="0">
                <a:solidFill>
                  <a:schemeClr val="bg1"/>
                </a:solidFill>
              </a:rPr>
              <a:t> computational biology</a:t>
            </a:r>
            <a:r>
              <a:rPr lang="en-US" sz="1100" dirty="0">
                <a:solidFill>
                  <a:schemeClr val="bg1"/>
                </a:solidFill>
              </a:rPr>
              <a:t>, </a:t>
            </a:r>
            <a:r>
              <a:rPr lang="en-US" sz="1100" i="1" dirty="0">
                <a:solidFill>
                  <a:schemeClr val="bg1"/>
                </a:solidFill>
              </a:rPr>
              <a:t>12</a:t>
            </a:r>
            <a:r>
              <a:rPr lang="en-US" sz="1100" dirty="0">
                <a:solidFill>
                  <a:schemeClr val="bg1"/>
                </a:solidFill>
              </a:rPr>
              <a:t>(2), e1004688.</a:t>
            </a:r>
          </a:p>
        </p:txBody>
      </p:sp>
      <p:pic>
        <p:nvPicPr>
          <p:cNvPr id="7" name="Picture 6" descr="Network with a heterogeneous distribution of interactions strengths result in formation of communities in a simulated dataset. The histograms of interaction strengths show how the histograms become bimodal once heterogeneity is increarsed, while the PCA plots below show how this results in distinct communities. " title="Interaction strength affects community forma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804" y="864704"/>
            <a:ext cx="5799754" cy="4436270"/>
          </a:xfrm>
          <a:prstGeom prst="rect">
            <a:avLst/>
          </a:prstGeom>
        </p:spPr>
      </p:pic>
    </p:spTree>
    <p:extLst>
      <p:ext uri="{BB962C8B-B14F-4D97-AF65-F5344CB8AC3E}">
        <p14:creationId xmlns:p14="http://schemas.microsoft.com/office/powerpoint/2010/main" val="4254793094"/>
      </p:ext>
    </p:extLst>
  </p:cSld>
  <p:clrMapOvr>
    <a:masterClrMapping/>
  </p:clrMapOvr>
  <p:timing>
    <p:tnLst>
      <p:par>
        <p:cTn id="1" dur="indefinite" restart="never" nodeType="tmRoot"/>
      </p:par>
    </p:tnLst>
  </p:timing>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6659</Words>
  <Application>Microsoft Office PowerPoint</Application>
  <PresentationFormat>Widescreen</PresentationFormat>
  <Paragraphs>1312</Paragraphs>
  <Slides>155</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155</vt:i4>
      </vt:variant>
    </vt:vector>
  </HeadingPairs>
  <TitlesOfParts>
    <vt:vector size="160" baseType="lpstr">
      <vt:lpstr>宋体</vt:lpstr>
      <vt:lpstr>Arial</vt:lpstr>
      <vt:lpstr>Calibri</vt:lpstr>
      <vt:lpstr>KU Leuven</vt:lpstr>
      <vt:lpstr>KU Leuven Sedes</vt:lpstr>
      <vt:lpstr>Analysis of microbial networks  </vt:lpstr>
      <vt:lpstr>Overview</vt:lpstr>
      <vt:lpstr>Pathogen inhibition in the plant phyllosphere</vt:lpstr>
      <vt:lpstr>Pathogen inhibition in the plant phyllosphere</vt:lpstr>
      <vt:lpstr>Phyllosphere microbiome</vt:lpstr>
      <vt:lpstr>Phyllosphere microbiome</vt:lpstr>
      <vt:lpstr>Phyllosphere microbiome</vt:lpstr>
      <vt:lpstr>Phyllosphere network</vt:lpstr>
      <vt:lpstr>Phyllosphere network</vt:lpstr>
      <vt:lpstr>Phyllosphere network</vt:lpstr>
      <vt:lpstr>Phyllosphere network</vt:lpstr>
      <vt:lpstr>In silico testing of hubs</vt:lpstr>
      <vt:lpstr>In silico testing of hubs</vt:lpstr>
      <vt:lpstr>In silico testing of hubs</vt:lpstr>
      <vt:lpstr>In silico testing of hubs</vt:lpstr>
      <vt:lpstr>In silico testing of hubs</vt:lpstr>
      <vt:lpstr>In silico testing of hubs</vt:lpstr>
      <vt:lpstr>In silico testing of hubs</vt:lpstr>
      <vt:lpstr>In silico =/= in vivo</vt:lpstr>
      <vt:lpstr>In silico =/= in vivo</vt:lpstr>
      <vt:lpstr>Antibiotic perturbation of the gut</vt:lpstr>
      <vt:lpstr>Mouse model of microbe-induced obesity</vt:lpstr>
      <vt:lpstr>Community clusters</vt:lpstr>
      <vt:lpstr>Community clusters</vt:lpstr>
      <vt:lpstr>Community clusters</vt:lpstr>
      <vt:lpstr>Subnetworks</vt:lpstr>
      <vt:lpstr>Subnetworks</vt:lpstr>
      <vt:lpstr>Subnetworks</vt:lpstr>
      <vt:lpstr>Take-home message</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Centrality measures</vt:lpstr>
      <vt:lpstr>Assortativity</vt:lpstr>
      <vt:lpstr>Assortativity</vt:lpstr>
      <vt:lpstr>Assortativity</vt:lpstr>
      <vt:lpstr>Assortativity</vt:lpstr>
      <vt:lpstr>Assortativity</vt:lpstr>
      <vt:lpstr>Assortativity</vt:lpstr>
      <vt:lpstr>Assortativity</vt:lpstr>
      <vt:lpstr>Assortativity</vt:lpstr>
      <vt:lpstr>Assortativity</vt:lpstr>
      <vt:lpstr>Assortativity</vt:lpstr>
      <vt:lpstr>Assortativity</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Keystone species</vt:lpstr>
      <vt:lpstr>Cluster analysis</vt:lpstr>
      <vt:lpstr>Cluster analysis</vt:lpstr>
      <vt:lpstr>Cluster analysis</vt:lpstr>
      <vt:lpstr>Cluster analysis</vt:lpstr>
      <vt:lpstr>Cluster analysis</vt:lpstr>
      <vt:lpstr>Cluster analysis</vt:lpstr>
      <vt:lpstr>Cluster analysis</vt:lpstr>
      <vt:lpstr>Cluster analysis</vt:lpstr>
      <vt:lpstr>Cluster analysis</vt:lpstr>
      <vt:lpstr>Cluster analysis</vt:lpstr>
      <vt:lpstr>Cluster analysis</vt:lpstr>
      <vt:lpstr>Clusters</vt:lpstr>
      <vt:lpstr>Clusters</vt:lpstr>
      <vt:lpstr>Clusters</vt:lpstr>
      <vt:lpstr>Clusters</vt:lpstr>
      <vt:lpstr>Clusters</vt:lpstr>
      <vt:lpstr>Clusters</vt:lpstr>
      <vt:lpstr>Clusters</vt:lpstr>
      <vt:lpstr>Robustness of microbial networks</vt:lpstr>
      <vt:lpstr>Permutation testing</vt:lpstr>
      <vt:lpstr>Permutation testing</vt:lpstr>
      <vt:lpstr>Permutation testing</vt:lpstr>
      <vt:lpstr>Permutation testing</vt:lpstr>
      <vt:lpstr>Permutation testing</vt:lpstr>
      <vt:lpstr>Permutation testing</vt:lpstr>
      <vt:lpstr>Permutation testing</vt:lpstr>
      <vt:lpstr>Permutation testing</vt:lpstr>
      <vt:lpstr>Null models</vt:lpstr>
      <vt:lpstr>Null models</vt:lpstr>
      <vt:lpstr>Null models</vt:lpstr>
      <vt:lpstr>Null models</vt:lpstr>
      <vt:lpstr>Null models</vt:lpstr>
      <vt:lpstr>Null models</vt:lpstr>
      <vt:lpstr>Null models</vt:lpstr>
      <vt:lpstr>Null models</vt:lpstr>
      <vt:lpstr>Null models</vt:lpstr>
      <vt:lpstr>Null models</vt:lpstr>
      <vt:lpstr>Null models</vt:lpstr>
      <vt:lpstr>Recap</vt:lpstr>
      <vt:lpstr>Recap</vt:lpstr>
      <vt:lpstr>Recap</vt:lpstr>
      <vt:lpstr>Recap</vt:lpstr>
      <vt:lpstr>Recap</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2017-09-13T11:47:32Z</dcterms:created>
  <dcterms:modified xsi:type="dcterms:W3CDTF">2019-02-06T10:19:20Z</dcterms:modified>
</cp:coreProperties>
</file>